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5" r:id="rId3"/>
    <p:sldId id="264" r:id="rId4"/>
    <p:sldId id="261" r:id="rId5"/>
    <p:sldId id="270" r:id="rId6"/>
    <p:sldId id="276" r:id="rId7"/>
    <p:sldId id="262" r:id="rId8"/>
    <p:sldId id="277" r:id="rId9"/>
    <p:sldId id="278" r:id="rId10"/>
    <p:sldId id="282" r:id="rId11"/>
    <p:sldId id="283" r:id="rId12"/>
    <p:sldId id="279" r:id="rId13"/>
    <p:sldId id="281" r:id="rId14"/>
    <p:sldId id="280" r:id="rId15"/>
    <p:sldId id="284" r:id="rId16"/>
    <p:sldId id="285" r:id="rId17"/>
    <p:sldId id="286" r:id="rId18"/>
    <p:sldId id="269" r:id="rId19"/>
    <p:sldId id="287" r:id="rId20"/>
    <p:sldId id="288" r:id="rId21"/>
    <p:sldId id="273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69DB2-66F5-4AE1-BB21-20B4EB1EF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82AE69-E7B4-44E3-9416-59C016942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8083F9-2AF8-44C4-AA16-B333183F9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92F5-EC00-484B-ADE8-A28787B76265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EE8D72-71E6-4CF9-82E1-0B6E3EB07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53A25A-D4BE-4EEE-9948-4EB0F446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0EB-8518-4EA6-92E4-6FBE0E0CA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447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08A9E-B368-434C-859F-7121FEBD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CC3782-6545-413E-8B33-25016591C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C8FE11-E93A-4FE0-B8E7-898A5A57C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92F5-EC00-484B-ADE8-A28787B76265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A43F9A-9200-4B4F-8D5B-B8548A484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750F6B-2775-45FF-BCCC-E3E99215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0EB-8518-4EA6-92E4-6FBE0E0CA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14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7FA6CB-7CD3-4A77-971F-051092AE22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44CFF7-5440-4C07-8BBB-0CA8F8C3B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DCBAFD-B64D-4F32-9880-4F80D5FE7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92F5-EC00-484B-ADE8-A28787B76265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F9A82B-D3E3-4E89-ACD3-5DCE8AC35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72EDFF-9FDA-4DE4-8DCA-6883A6726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0EB-8518-4EA6-92E4-6FBE0E0CA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160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FFE4E31-1784-491F-AEAD-1649CBFB2C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15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457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실내, 노트북, 컴퓨터이(가) 표시된 사진&#10;&#10;자동 생성된 설명">
            <a:extLst>
              <a:ext uri="{FF2B5EF4-FFF2-40B4-BE49-F238E27FC236}">
                <a16:creationId xmlns:a16="http://schemas.microsoft.com/office/drawing/2014/main" id="{9C5A8D6A-3E65-49A4-ACF3-A8EECF8A77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BFECB0C-2C57-4082-A3E9-D185AB400DA1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69804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908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5A019-B62A-4850-BB74-74A3CEE0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8841D-95D7-4DC7-B30B-31BC8A73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F15563-8073-408D-A738-7500F6A9F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92F5-EC00-484B-ADE8-A28787B76265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97CA6C-CC52-4016-A1DC-9155B5452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26BCA2-3FBD-4C75-9AE3-75627C65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0EB-8518-4EA6-92E4-6FBE0E0CA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672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18388-239E-4E3E-8B7E-36B486673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0FAD6E-5F8F-4DF9-9A18-3872340A5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296349-9BC7-4DEC-9E03-3CDBC72D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92F5-EC00-484B-ADE8-A28787B76265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C98F55-2522-47D5-A81F-925A2E33A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F1BC68-3528-4E53-8AB1-27980EB35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0EB-8518-4EA6-92E4-6FBE0E0CA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49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8A4FCC-E912-48FE-B11F-D0BBEF84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B6946F-9F77-4F78-9CBE-B8B37B7F4A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ECC732-47ED-40FF-B7E5-EEB051E86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C0F11E-1CD3-4524-8A41-30265255C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92F5-EC00-484B-ADE8-A28787B76265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969EDE-CAD5-4B53-8CC4-723F0E8AF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A0EDE8-9E5D-4FC8-B973-70CC1292A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0EB-8518-4EA6-92E4-6FBE0E0CA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051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C644F-EA59-4DDE-8A95-1C5DFDB3A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8E4C39-7FC6-4CB6-9341-2B88F5351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E54A81-26B8-40A6-849B-0E5255B09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827337-B540-45C2-94D4-F4379EADF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CF2C50-6254-419C-876B-375802023B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8FBB73-FAEC-4801-86BC-95ED89CD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92F5-EC00-484B-ADE8-A28787B76265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6112744-EE82-4B18-9715-CA2EACEAA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062E-EB1C-4A1B-AE6C-454C504B2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0EB-8518-4EA6-92E4-6FBE0E0CA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22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59BF8-828C-4112-8E49-829ED1A6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73A70C-B6C1-40E8-938A-AB3444E99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92F5-EC00-484B-ADE8-A28787B76265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9CA49A-D8BB-445D-B447-3BA39DFED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376290-2050-4547-9B6D-A5316BF2B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0EB-8518-4EA6-92E4-6FBE0E0CA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33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BBF9D6-F1D2-4E85-A493-A61CFAB6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92F5-EC00-484B-ADE8-A28787B76265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908FA80-B346-414C-9F29-352772575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688FF7-DC5B-4F9D-B2BB-7A3411D1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0EB-8518-4EA6-92E4-6FBE0E0CA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699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BAE0EC-FA8E-492D-A86A-952CAE6F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6037CD-C4B3-4462-9454-EB6725576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FE98E6-D0F8-4A9A-A866-8876D58D3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13469C-90E9-4E5B-ADBC-9FBAA035F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92F5-EC00-484B-ADE8-A28787B76265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63499B-B1AF-47CE-A028-0F2003108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60A3BF-E54B-462B-8241-5D14DBE6C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0EB-8518-4EA6-92E4-6FBE0E0CA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036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C132C-23CF-4B19-8E2B-3417A527D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B9BFA58-47A9-436D-92B7-679D40C21C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E79A3F-FF9E-4761-94DD-3AC07BEFC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04872F-5AA7-4417-AE60-42AEE680D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92F5-EC00-484B-ADE8-A28787B76265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836CF6-8FC4-4EA9-B488-6CC078F25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D6C17D-DA96-463D-9F8A-DD7F3ED36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060EB-8518-4EA6-92E4-6FBE0E0CA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978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D7A480-3A38-4EC7-8D0F-131FC7EEC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02A13A-2A99-479D-BCB9-DF527A558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BDFC86-5E24-4534-9ECE-703B4D8F2F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492F5-EC00-484B-ADE8-A28787B76265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11502C-FE9D-421B-97F7-ACFFA303D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D6916F-F720-46DD-8440-3004AAD019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060EB-8518-4EA6-92E4-6FBE0E0CA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861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6745853-6C30-4144-9681-23199B04D101}"/>
              </a:ext>
            </a:extLst>
          </p:cNvPr>
          <p:cNvSpPr txBox="1"/>
          <p:nvPr/>
        </p:nvSpPr>
        <p:spPr>
          <a:xfrm>
            <a:off x="38452" y="47201"/>
            <a:ext cx="5028070" cy="1435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4400" b="1" dirty="0">
                <a:solidFill>
                  <a:schemeClr val="bg1">
                    <a:alpha val="44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코딩테스트 스터디</a:t>
            </a:r>
            <a:endParaRPr lang="en-US" altLang="ko-KR" sz="4400" b="1" dirty="0">
              <a:solidFill>
                <a:schemeClr val="bg1">
                  <a:alpha val="44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>
              <a:lnSpc>
                <a:spcPct val="90000"/>
              </a:lnSpc>
            </a:pPr>
            <a:endParaRPr lang="en-US" altLang="ko-KR" sz="900" b="1" dirty="0">
              <a:solidFill>
                <a:schemeClr val="bg1">
                  <a:alpha val="44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4400" b="1" dirty="0">
                <a:solidFill>
                  <a:schemeClr val="bg1">
                    <a:alpha val="44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44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주차</a:t>
            </a:r>
            <a:endParaRPr lang="ko-KR" altLang="en-US" sz="4400" dirty="0">
              <a:solidFill>
                <a:schemeClr val="bg1">
                  <a:alpha val="44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7B9192-51C2-4DAE-9B55-0A9A2849BD37}"/>
              </a:ext>
            </a:extLst>
          </p:cNvPr>
          <p:cNvSpPr txBox="1"/>
          <p:nvPr/>
        </p:nvSpPr>
        <p:spPr>
          <a:xfrm>
            <a:off x="701470" y="5652671"/>
            <a:ext cx="4748870" cy="36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20162138 </a:t>
            </a:r>
            <a:r>
              <a:rPr lang="ko-KR" altLang="en-US" sz="2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박보근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BF0268C-9A82-4D52-9748-A7D80B54F8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30" t="33857" r="52286" b="30742"/>
          <a:stretch/>
        </p:blipFill>
        <p:spPr>
          <a:xfrm rot="5400000">
            <a:off x="1817250" y="4799752"/>
            <a:ext cx="577419" cy="3020639"/>
          </a:xfrm>
          <a:prstGeom prst="rect">
            <a:avLst/>
          </a:prstGeom>
        </p:spPr>
      </p:pic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1C6D4E7-4926-4F97-995D-2F684848A0F4}"/>
              </a:ext>
            </a:extLst>
          </p:cNvPr>
          <p:cNvSpPr>
            <a:spLocks/>
          </p:cNvSpPr>
          <p:nvPr/>
        </p:nvSpPr>
        <p:spPr bwMode="auto">
          <a:xfrm>
            <a:off x="7284400" y="535443"/>
            <a:ext cx="4907097" cy="5774629"/>
          </a:xfrm>
          <a:custGeom>
            <a:avLst/>
            <a:gdLst>
              <a:gd name="connsiteX0" fmla="*/ 2599966 w 4907097"/>
              <a:gd name="connsiteY0" fmla="*/ 0 h 5774629"/>
              <a:gd name="connsiteX1" fmla="*/ 2918094 w 4907097"/>
              <a:gd name="connsiteY1" fmla="*/ 74707 h 5774629"/>
              <a:gd name="connsiteX2" fmla="*/ 4875803 w 4907097"/>
              <a:gd name="connsiteY2" fmla="*/ 1203624 h 5774629"/>
              <a:gd name="connsiteX3" fmla="*/ 4907097 w 4907097"/>
              <a:gd name="connsiteY3" fmla="*/ 1225440 h 5774629"/>
              <a:gd name="connsiteX4" fmla="*/ 4907097 w 4907097"/>
              <a:gd name="connsiteY4" fmla="*/ 4546934 h 5774629"/>
              <a:gd name="connsiteX5" fmla="*/ 4875803 w 4907097"/>
              <a:gd name="connsiteY5" fmla="*/ 4568238 h 5774629"/>
              <a:gd name="connsiteX6" fmla="*/ 2918094 w 4907097"/>
              <a:gd name="connsiteY6" fmla="*/ 5697155 h 5774629"/>
              <a:gd name="connsiteX7" fmla="*/ 2279068 w 4907097"/>
              <a:gd name="connsiteY7" fmla="*/ 5697155 h 5774629"/>
              <a:gd name="connsiteX8" fmla="*/ 321360 w 4907097"/>
              <a:gd name="connsiteY8" fmla="*/ 4568238 h 5774629"/>
              <a:gd name="connsiteX9" fmla="*/ 0 w 4907097"/>
              <a:gd name="connsiteY9" fmla="*/ 4014848 h 5774629"/>
              <a:gd name="connsiteX10" fmla="*/ 0 w 4907097"/>
              <a:gd name="connsiteY10" fmla="*/ 1757015 h 5774629"/>
              <a:gd name="connsiteX11" fmla="*/ 321360 w 4907097"/>
              <a:gd name="connsiteY11" fmla="*/ 1203624 h 5774629"/>
              <a:gd name="connsiteX12" fmla="*/ 2279068 w 4907097"/>
              <a:gd name="connsiteY12" fmla="*/ 74707 h 5774629"/>
              <a:gd name="connsiteX13" fmla="*/ 2599966 w 4907097"/>
              <a:gd name="connsiteY13" fmla="*/ 0 h 57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07097" h="5774629">
                <a:moveTo>
                  <a:pt x="2599966" y="0"/>
                </a:moveTo>
                <a:cubicBezTo>
                  <a:pt x="2715859" y="0"/>
                  <a:pt x="2831290" y="24902"/>
                  <a:pt x="2918094" y="74707"/>
                </a:cubicBezTo>
                <a:cubicBezTo>
                  <a:pt x="4875803" y="1203624"/>
                  <a:pt x="4875803" y="1203624"/>
                  <a:pt x="4875803" y="1203624"/>
                </a:cubicBezTo>
                <a:lnTo>
                  <a:pt x="4907097" y="1225440"/>
                </a:lnTo>
                <a:lnTo>
                  <a:pt x="4907097" y="4546934"/>
                </a:lnTo>
                <a:lnTo>
                  <a:pt x="4875803" y="4568238"/>
                </a:lnTo>
                <a:lnTo>
                  <a:pt x="2918094" y="5697155"/>
                </a:lnTo>
                <a:cubicBezTo>
                  <a:pt x="2744486" y="5800454"/>
                  <a:pt x="2456370" y="5800454"/>
                  <a:pt x="2279068" y="5697155"/>
                </a:cubicBezTo>
                <a:cubicBezTo>
                  <a:pt x="321360" y="4568238"/>
                  <a:pt x="321360" y="4568238"/>
                  <a:pt x="321360" y="4568238"/>
                </a:cubicBezTo>
                <a:cubicBezTo>
                  <a:pt x="144058" y="4468628"/>
                  <a:pt x="0" y="4217758"/>
                  <a:pt x="0" y="4014848"/>
                </a:cubicBezTo>
                <a:cubicBezTo>
                  <a:pt x="0" y="1757015"/>
                  <a:pt x="0" y="1757015"/>
                  <a:pt x="0" y="1757015"/>
                </a:cubicBezTo>
                <a:cubicBezTo>
                  <a:pt x="0" y="1554105"/>
                  <a:pt x="144058" y="1306924"/>
                  <a:pt x="321360" y="1203624"/>
                </a:cubicBezTo>
                <a:cubicBezTo>
                  <a:pt x="2279068" y="74707"/>
                  <a:pt x="2279068" y="74707"/>
                  <a:pt x="2279068" y="74707"/>
                </a:cubicBezTo>
                <a:cubicBezTo>
                  <a:pt x="2367719" y="24902"/>
                  <a:pt x="2484074" y="0"/>
                  <a:pt x="2599966" y="0"/>
                </a:cubicBez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056" b="-29485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20ACF3-3F28-4200-B74F-60FB16EC4588}"/>
              </a:ext>
            </a:extLst>
          </p:cNvPr>
          <p:cNvSpPr txBox="1"/>
          <p:nvPr/>
        </p:nvSpPr>
        <p:spPr>
          <a:xfrm>
            <a:off x="681279" y="1878715"/>
            <a:ext cx="36627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4800" b="1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DFS </a:t>
            </a:r>
            <a:r>
              <a:rPr lang="en-US" altLang="ko-KR" sz="4800" b="1" dirty="0">
                <a:solidFill>
                  <a:schemeClr val="accent1">
                    <a:lumMod val="7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/</a:t>
            </a:r>
            <a:r>
              <a:rPr lang="en-US" altLang="ko-KR" sz="4800" b="1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BFS</a:t>
            </a:r>
            <a:r>
              <a:rPr lang="ko-KR" altLang="en-US" sz="4800" b="1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endParaRPr lang="en-US" altLang="ko-KR" sz="4800" b="1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>
              <a:lnSpc>
                <a:spcPct val="90000"/>
              </a:lnSpc>
            </a:pPr>
            <a:endParaRPr lang="ko-KR" altLang="en-US" sz="4800" dirty="0">
              <a:solidFill>
                <a:schemeClr val="bg1">
                  <a:alpha val="44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7061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EACAF04-B7F0-40CB-98AF-7BE7E20564F8}"/>
              </a:ext>
            </a:extLst>
          </p:cNvPr>
          <p:cNvSpPr/>
          <p:nvPr/>
        </p:nvSpPr>
        <p:spPr>
          <a:xfrm>
            <a:off x="896943" y="348884"/>
            <a:ext cx="10488705" cy="4918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54AA14-E0B9-4C84-A8A4-5701D6CA4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76" y="1334217"/>
            <a:ext cx="9473873" cy="46467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B1C4E3-98D5-4772-869F-C974AF16921F}"/>
              </a:ext>
            </a:extLst>
          </p:cNvPr>
          <p:cNvSpPr txBox="1"/>
          <p:nvPr/>
        </p:nvSpPr>
        <p:spPr>
          <a:xfrm>
            <a:off x="876473" y="475748"/>
            <a:ext cx="1714327" cy="301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700" b="1" spc="-30" dirty="0">
                <a:solidFill>
                  <a:srgbClr val="36A8E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DFS </a:t>
            </a:r>
            <a:r>
              <a:rPr lang="ko-KR" altLang="en-US" sz="1700" b="1" spc="-30" dirty="0">
                <a:solidFill>
                  <a:srgbClr val="36A8E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예제 문제</a:t>
            </a:r>
            <a:endParaRPr lang="ko-KR" altLang="en-US" sz="1700" spc="-30" dirty="0">
              <a:solidFill>
                <a:srgbClr val="36A8E2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65DA398-76E0-4A74-B79B-63DE73A7A0CA}"/>
              </a:ext>
            </a:extLst>
          </p:cNvPr>
          <p:cNvCxnSpPr>
            <a:cxnSpLocks/>
          </p:cNvCxnSpPr>
          <p:nvPr/>
        </p:nvCxnSpPr>
        <p:spPr>
          <a:xfrm>
            <a:off x="2763871" y="512632"/>
            <a:ext cx="0" cy="161582"/>
          </a:xfrm>
          <a:prstGeom prst="line">
            <a:avLst/>
          </a:prstGeom>
          <a:ln>
            <a:solidFill>
              <a:srgbClr val="17A2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54ADE0-E919-43E4-A734-A19A71F8FFD0}"/>
              </a:ext>
            </a:extLst>
          </p:cNvPr>
          <p:cNvSpPr/>
          <p:nvPr/>
        </p:nvSpPr>
        <p:spPr>
          <a:xfrm>
            <a:off x="353810" y="414448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Noto Sans" panose="020B0502040504020204" pitchFamily="34" charset="0"/>
                <a:ea typeface="에스코어 드림 9 Black" panose="020B0A03030302020204" pitchFamily="34" charset="-127"/>
              </a:rPr>
              <a:t>02</a:t>
            </a:r>
            <a:endParaRPr lang="ko-KR" altLang="en-US" sz="2000" dirty="0">
              <a:latin typeface="Noto Sans" panose="020B0502040504020204" pitchFamily="34" charset="0"/>
              <a:ea typeface="Noto Sans CJK KR Medium" panose="020B06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3B4C8-3A38-4A57-B02A-289FC1C9C48E}"/>
              </a:ext>
            </a:extLst>
          </p:cNvPr>
          <p:cNvSpPr txBox="1"/>
          <p:nvPr/>
        </p:nvSpPr>
        <p:spPr>
          <a:xfrm>
            <a:off x="2848034" y="434277"/>
            <a:ext cx="2716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교재 </a:t>
            </a:r>
            <a:r>
              <a:rPr lang="en-US" altLang="ko-KR" dirty="0"/>
              <a:t>p. 149 </a:t>
            </a:r>
            <a:r>
              <a:rPr lang="ko-KR" altLang="en-US" dirty="0"/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548606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87247C-6A34-46FE-B11D-19857135C6AF}"/>
              </a:ext>
            </a:extLst>
          </p:cNvPr>
          <p:cNvSpPr/>
          <p:nvPr/>
        </p:nvSpPr>
        <p:spPr bwMode="auto">
          <a:xfrm>
            <a:off x="731879" y="1244500"/>
            <a:ext cx="7449626" cy="436899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0D0F01-3601-47E5-8A5A-3E8F6A2B1694}"/>
              </a:ext>
            </a:extLst>
          </p:cNvPr>
          <p:cNvSpPr/>
          <p:nvPr/>
        </p:nvSpPr>
        <p:spPr>
          <a:xfrm>
            <a:off x="731879" y="1244500"/>
            <a:ext cx="80774" cy="4369000"/>
          </a:xfrm>
          <a:prstGeom prst="rect">
            <a:avLst/>
          </a:prstGeom>
          <a:solidFill>
            <a:srgbClr val="36A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4AB754-FFFE-4435-8E86-72A9840668ED}"/>
              </a:ext>
            </a:extLst>
          </p:cNvPr>
          <p:cNvSpPr txBox="1"/>
          <p:nvPr/>
        </p:nvSpPr>
        <p:spPr>
          <a:xfrm>
            <a:off x="1138793" y="4818023"/>
            <a:ext cx="482273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3200" spc="-100" dirty="0">
                <a:solidFill>
                  <a:srgbClr val="1A2B39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BFS, </a:t>
            </a:r>
            <a:r>
              <a:rPr lang="ko-KR" altLang="en-US" sz="3200" spc="-100" dirty="0">
                <a:solidFill>
                  <a:srgbClr val="1A2B39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너비 우선 탐색 </a:t>
            </a:r>
            <a:endParaRPr lang="en-US" altLang="ko-KR" sz="3200" spc="-100" dirty="0">
              <a:solidFill>
                <a:srgbClr val="1A2B39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233997D-8812-4AFA-AE92-CD48CC43B4C2}"/>
              </a:ext>
            </a:extLst>
          </p:cNvPr>
          <p:cNvCxnSpPr>
            <a:cxnSpLocks/>
          </p:cNvCxnSpPr>
          <p:nvPr/>
        </p:nvCxnSpPr>
        <p:spPr>
          <a:xfrm>
            <a:off x="1243335" y="4590743"/>
            <a:ext cx="499740" cy="0"/>
          </a:xfrm>
          <a:prstGeom prst="line">
            <a:avLst/>
          </a:prstGeom>
          <a:ln>
            <a:solidFill>
              <a:srgbClr val="1A2B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4314D06-D25B-4A2F-8DE1-455413B63DBA}"/>
              </a:ext>
            </a:extLst>
          </p:cNvPr>
          <p:cNvSpPr txBox="1"/>
          <p:nvPr/>
        </p:nvSpPr>
        <p:spPr>
          <a:xfrm>
            <a:off x="1138793" y="3816589"/>
            <a:ext cx="980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1A2B39"/>
                </a:solidFill>
                <a:latin typeface="Arial" panose="020B0604020202020204" pitchFamily="34" charset="0"/>
                <a:ea typeface="Noto Sans CJK KR Bold" panose="020B0800000000000000" pitchFamily="34" charset="-127"/>
                <a:cs typeface="Arial" panose="020B0604020202020204" pitchFamily="34" charset="0"/>
              </a:rPr>
              <a:t>03</a:t>
            </a:r>
            <a:endParaRPr lang="ko-KR" altLang="en-US" sz="4000" dirty="0">
              <a:solidFill>
                <a:srgbClr val="1A2B39"/>
              </a:solidFill>
              <a:latin typeface="Arial" panose="020B0604020202020204" pitchFamily="34" charset="0"/>
              <a:ea typeface="Noto Sans CJK KR Bold" panose="020B08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C282DFD-EDFD-41BA-8568-13B872CD9636}"/>
              </a:ext>
            </a:extLst>
          </p:cNvPr>
          <p:cNvSpPr>
            <a:spLocks/>
          </p:cNvSpPr>
          <p:nvPr/>
        </p:nvSpPr>
        <p:spPr bwMode="auto">
          <a:xfrm>
            <a:off x="6075321" y="663390"/>
            <a:ext cx="5384800" cy="5783448"/>
          </a:xfrm>
          <a:custGeom>
            <a:avLst/>
            <a:gdLst>
              <a:gd name="T0" fmla="*/ 790 w 1407"/>
              <a:gd name="T1" fmla="*/ 1551 h 1579"/>
              <a:gd name="T2" fmla="*/ 617 w 1407"/>
              <a:gd name="T3" fmla="*/ 1551 h 1579"/>
              <a:gd name="T4" fmla="*/ 87 w 1407"/>
              <a:gd name="T5" fmla="*/ 1245 h 1579"/>
              <a:gd name="T6" fmla="*/ 0 w 1407"/>
              <a:gd name="T7" fmla="*/ 1095 h 1579"/>
              <a:gd name="T8" fmla="*/ 0 w 1407"/>
              <a:gd name="T9" fmla="*/ 483 h 1579"/>
              <a:gd name="T10" fmla="*/ 87 w 1407"/>
              <a:gd name="T11" fmla="*/ 333 h 1579"/>
              <a:gd name="T12" fmla="*/ 617 w 1407"/>
              <a:gd name="T13" fmla="*/ 27 h 1579"/>
              <a:gd name="T14" fmla="*/ 790 w 1407"/>
              <a:gd name="T15" fmla="*/ 27 h 1579"/>
              <a:gd name="T16" fmla="*/ 1320 w 1407"/>
              <a:gd name="T17" fmla="*/ 333 h 1579"/>
              <a:gd name="T18" fmla="*/ 1407 w 1407"/>
              <a:gd name="T19" fmla="*/ 483 h 1579"/>
              <a:gd name="T20" fmla="*/ 1407 w 1407"/>
              <a:gd name="T21" fmla="*/ 1095 h 1579"/>
              <a:gd name="T22" fmla="*/ 1320 w 1407"/>
              <a:gd name="T23" fmla="*/ 1245 h 1579"/>
              <a:gd name="T24" fmla="*/ 790 w 1407"/>
              <a:gd name="T25" fmla="*/ 1551 h 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07" h="1579">
                <a:moveTo>
                  <a:pt x="790" y="1551"/>
                </a:moveTo>
                <a:cubicBezTo>
                  <a:pt x="743" y="1579"/>
                  <a:pt x="665" y="1579"/>
                  <a:pt x="617" y="1551"/>
                </a:cubicBezTo>
                <a:cubicBezTo>
                  <a:pt x="87" y="1245"/>
                  <a:pt x="87" y="1245"/>
                  <a:pt x="87" y="1245"/>
                </a:cubicBezTo>
                <a:cubicBezTo>
                  <a:pt x="39" y="1218"/>
                  <a:pt x="0" y="1150"/>
                  <a:pt x="0" y="1095"/>
                </a:cubicBezTo>
                <a:cubicBezTo>
                  <a:pt x="0" y="483"/>
                  <a:pt x="0" y="483"/>
                  <a:pt x="0" y="483"/>
                </a:cubicBezTo>
                <a:cubicBezTo>
                  <a:pt x="0" y="428"/>
                  <a:pt x="39" y="361"/>
                  <a:pt x="87" y="333"/>
                </a:cubicBezTo>
                <a:cubicBezTo>
                  <a:pt x="617" y="27"/>
                  <a:pt x="617" y="27"/>
                  <a:pt x="617" y="27"/>
                </a:cubicBezTo>
                <a:cubicBezTo>
                  <a:pt x="665" y="0"/>
                  <a:pt x="743" y="0"/>
                  <a:pt x="790" y="27"/>
                </a:cubicBezTo>
                <a:cubicBezTo>
                  <a:pt x="1320" y="333"/>
                  <a:pt x="1320" y="333"/>
                  <a:pt x="1320" y="333"/>
                </a:cubicBezTo>
                <a:cubicBezTo>
                  <a:pt x="1368" y="361"/>
                  <a:pt x="1407" y="428"/>
                  <a:pt x="1407" y="483"/>
                </a:cubicBezTo>
                <a:cubicBezTo>
                  <a:pt x="1407" y="1095"/>
                  <a:pt x="1407" y="1095"/>
                  <a:pt x="1407" y="1095"/>
                </a:cubicBezTo>
                <a:cubicBezTo>
                  <a:pt x="1407" y="1150"/>
                  <a:pt x="1368" y="1218"/>
                  <a:pt x="1320" y="1245"/>
                </a:cubicBezTo>
                <a:lnTo>
                  <a:pt x="790" y="1551"/>
                </a:lnTo>
                <a:close/>
              </a:path>
            </a:pathLst>
          </a:custGeom>
          <a:solidFill>
            <a:srgbClr val="36A8E2"/>
          </a:solidFill>
          <a:ln>
            <a:noFill/>
          </a:ln>
          <a:effectLst>
            <a:outerShdw blurRad="368300" dist="317500" dir="5400000" algn="t" rotWithShape="0">
              <a:prstClr val="black">
                <a:alpha val="6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421C56-8045-458A-830E-910200F4F96D}"/>
              </a:ext>
            </a:extLst>
          </p:cNvPr>
          <p:cNvSpPr txBox="1"/>
          <p:nvPr/>
        </p:nvSpPr>
        <p:spPr>
          <a:xfrm>
            <a:off x="6562053" y="2367109"/>
            <a:ext cx="441133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3600" spc="-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BFS </a:t>
            </a:r>
            <a:r>
              <a:rPr lang="ko-KR" altLang="en-US" sz="3600" spc="-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개념</a:t>
            </a:r>
            <a:endParaRPr lang="en-US" altLang="ko-KR" sz="3600" spc="-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8710F4-C349-4F14-93AA-65928D51DE22}"/>
              </a:ext>
            </a:extLst>
          </p:cNvPr>
          <p:cNvSpPr txBox="1"/>
          <p:nvPr/>
        </p:nvSpPr>
        <p:spPr>
          <a:xfrm>
            <a:off x="6856615" y="3509535"/>
            <a:ext cx="4880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가까운 노드부터 탐색하는 </a:t>
            </a:r>
            <a:br>
              <a:rPr lang="en-US" altLang="ko-KR" sz="24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알고리즘</a:t>
            </a:r>
            <a:endParaRPr lang="en-US" altLang="ko-KR" sz="2400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큐 자료구조에 기초한다</a:t>
            </a:r>
            <a:r>
              <a:rPr lang="en-US" altLang="ko-KR" sz="24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DC5384C-F42A-4993-8F26-0819B9FFACE8}"/>
              </a:ext>
            </a:extLst>
          </p:cNvPr>
          <p:cNvCxnSpPr>
            <a:cxnSpLocks/>
          </p:cNvCxnSpPr>
          <p:nvPr/>
        </p:nvCxnSpPr>
        <p:spPr>
          <a:xfrm>
            <a:off x="8649923" y="2986942"/>
            <a:ext cx="23559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939BB614-880B-43A0-A4F5-B7431B57BF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34174" y="1579417"/>
            <a:ext cx="467094" cy="46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17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B42E7BF-0402-4E04-85A1-BDBA47A16634}"/>
              </a:ext>
            </a:extLst>
          </p:cNvPr>
          <p:cNvSpPr/>
          <p:nvPr/>
        </p:nvSpPr>
        <p:spPr>
          <a:xfrm>
            <a:off x="896943" y="348884"/>
            <a:ext cx="10488705" cy="4918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A8766E-A43E-4E24-BD21-1C833A9DECBF}"/>
              </a:ext>
            </a:extLst>
          </p:cNvPr>
          <p:cNvSpPr/>
          <p:nvPr/>
        </p:nvSpPr>
        <p:spPr>
          <a:xfrm>
            <a:off x="0" y="4876800"/>
            <a:ext cx="12192000" cy="1981200"/>
          </a:xfrm>
          <a:prstGeom prst="rect">
            <a:avLst/>
          </a:prstGeom>
          <a:gradFill flip="none" rotWithShape="1">
            <a:gsLst>
              <a:gs pos="0">
                <a:srgbClr val="36A8E2"/>
              </a:gs>
              <a:gs pos="100000">
                <a:srgbClr val="2C80CA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9" name="오른쪽 중괄호 78">
            <a:extLst>
              <a:ext uri="{FF2B5EF4-FFF2-40B4-BE49-F238E27FC236}">
                <a16:creationId xmlns:a16="http://schemas.microsoft.com/office/drawing/2014/main" id="{CF48EE04-D207-4D0C-8A84-07EE4E578115}"/>
              </a:ext>
            </a:extLst>
          </p:cNvPr>
          <p:cNvSpPr/>
          <p:nvPr/>
        </p:nvSpPr>
        <p:spPr>
          <a:xfrm rot="5400000">
            <a:off x="5611423" y="-760778"/>
            <a:ext cx="969153" cy="12192000"/>
          </a:xfrm>
          <a:prstGeom prst="rightBrace">
            <a:avLst>
              <a:gd name="adj1" fmla="val 84350"/>
              <a:gd name="adj2" fmla="val 5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92B5ECA8-F265-4302-99C5-E6B88D3230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7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325" y="5763382"/>
            <a:ext cx="323014" cy="323014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6EF40D78-FEED-46B9-8CBC-A6048DD9DB75}"/>
              </a:ext>
            </a:extLst>
          </p:cNvPr>
          <p:cNvSpPr txBox="1"/>
          <p:nvPr/>
        </p:nvSpPr>
        <p:spPr>
          <a:xfrm>
            <a:off x="3638550" y="5938270"/>
            <a:ext cx="4914900" cy="46916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3000" b="1" spc="-3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Coding Test Study</a:t>
            </a:r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EFF6F64F-B975-4E38-8DAD-5BB5F61822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7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563811" y="5763382"/>
            <a:ext cx="323014" cy="32301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E97D223-B4DC-49DF-84C7-16CEF1CA5C71}"/>
              </a:ext>
            </a:extLst>
          </p:cNvPr>
          <p:cNvSpPr txBox="1"/>
          <p:nvPr/>
        </p:nvSpPr>
        <p:spPr>
          <a:xfrm>
            <a:off x="876473" y="475748"/>
            <a:ext cx="1714327" cy="301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700" b="1" spc="-30" dirty="0">
                <a:solidFill>
                  <a:srgbClr val="36A8E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BFS </a:t>
            </a:r>
            <a:r>
              <a:rPr lang="ko-KR" altLang="en-US" sz="1700" b="1" spc="-30" dirty="0">
                <a:solidFill>
                  <a:srgbClr val="36A8E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탐색 과정</a:t>
            </a:r>
            <a:endParaRPr lang="ko-KR" altLang="en-US" sz="1700" spc="-30" dirty="0">
              <a:solidFill>
                <a:srgbClr val="36A8E2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EFE42E5-E5A1-4342-947B-AE72458EB307}"/>
              </a:ext>
            </a:extLst>
          </p:cNvPr>
          <p:cNvCxnSpPr>
            <a:cxnSpLocks/>
          </p:cNvCxnSpPr>
          <p:nvPr/>
        </p:nvCxnSpPr>
        <p:spPr>
          <a:xfrm>
            <a:off x="2763871" y="512632"/>
            <a:ext cx="0" cy="161582"/>
          </a:xfrm>
          <a:prstGeom prst="line">
            <a:avLst/>
          </a:prstGeom>
          <a:ln>
            <a:solidFill>
              <a:srgbClr val="17A2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7F80914-EDC0-4203-BCFC-D6853D358FC1}"/>
              </a:ext>
            </a:extLst>
          </p:cNvPr>
          <p:cNvSpPr/>
          <p:nvPr/>
        </p:nvSpPr>
        <p:spPr>
          <a:xfrm>
            <a:off x="353810" y="414448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Noto Sans" panose="020B0502040504020204" pitchFamily="34" charset="0"/>
                <a:ea typeface="에스코어 드림 9 Black" panose="020B0A03030302020204" pitchFamily="34" charset="-127"/>
              </a:rPr>
              <a:t>03</a:t>
            </a:r>
            <a:endParaRPr lang="ko-KR" altLang="en-US" sz="2000" dirty="0">
              <a:latin typeface="Noto Sans" panose="020B0502040504020204" pitchFamily="34" charset="0"/>
              <a:ea typeface="Noto Sans CJK KR Medium" panose="020B06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75A3CB-630C-46F9-8CC2-3D823094F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94" y="1521281"/>
            <a:ext cx="4672155" cy="29200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74432E-8868-4DDA-AD44-8F73DECAE4DC}"/>
              </a:ext>
            </a:extLst>
          </p:cNvPr>
          <p:cNvSpPr txBox="1"/>
          <p:nvPr/>
        </p:nvSpPr>
        <p:spPr>
          <a:xfrm>
            <a:off x="2848034" y="434277"/>
            <a:ext cx="2716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교재 </a:t>
            </a:r>
            <a:r>
              <a:rPr lang="en-US" altLang="ko-KR" dirty="0"/>
              <a:t>p. 144 ~ 146 </a:t>
            </a:r>
            <a:r>
              <a:rPr lang="ko-KR" altLang="en-US" dirty="0"/>
              <a:t>참고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87B37F0D-BF5C-4275-B0BA-3CF3C182D4D7}"/>
              </a:ext>
            </a:extLst>
          </p:cNvPr>
          <p:cNvGraphicFramePr>
            <a:graphicFrameLocks noGrp="1"/>
          </p:cNvGraphicFramePr>
          <p:nvPr/>
        </p:nvGraphicFramePr>
        <p:xfrm>
          <a:off x="2865720" y="1562352"/>
          <a:ext cx="1123576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3576">
                  <a:extLst>
                    <a:ext uri="{9D8B030D-6E8A-4147-A177-3AD203B41FA5}">
                      <a16:colId xmlns:a16="http://schemas.microsoft.com/office/drawing/2014/main" val="391774849"/>
                    </a:ext>
                  </a:extLst>
                </a:gridCol>
              </a:tblGrid>
              <a:tr h="34034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381170"/>
                  </a:ext>
                </a:extLst>
              </a:tr>
              <a:tr h="34034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28765"/>
                  </a:ext>
                </a:extLst>
              </a:tr>
              <a:tr h="34034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241076"/>
                  </a:ext>
                </a:extLst>
              </a:tr>
              <a:tr h="34034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755116"/>
                  </a:ext>
                </a:extLst>
              </a:tr>
              <a:tr h="34034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0829008"/>
                  </a:ext>
                </a:extLst>
              </a:tr>
              <a:tr h="34034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357121"/>
                  </a:ext>
                </a:extLst>
              </a:tr>
              <a:tr h="34034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2747574"/>
                  </a:ext>
                </a:extLst>
              </a:tr>
              <a:tr h="340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97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932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87247C-6A34-46FE-B11D-19857135C6AF}"/>
              </a:ext>
            </a:extLst>
          </p:cNvPr>
          <p:cNvSpPr/>
          <p:nvPr/>
        </p:nvSpPr>
        <p:spPr bwMode="auto">
          <a:xfrm>
            <a:off x="731879" y="1244500"/>
            <a:ext cx="7449626" cy="436899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0D0F01-3601-47E5-8A5A-3E8F6A2B1694}"/>
              </a:ext>
            </a:extLst>
          </p:cNvPr>
          <p:cNvSpPr/>
          <p:nvPr/>
        </p:nvSpPr>
        <p:spPr>
          <a:xfrm>
            <a:off x="731879" y="1244500"/>
            <a:ext cx="80774" cy="4369000"/>
          </a:xfrm>
          <a:prstGeom prst="rect">
            <a:avLst/>
          </a:prstGeom>
          <a:solidFill>
            <a:srgbClr val="36A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4AB754-FFFE-4435-8E86-72A9840668ED}"/>
              </a:ext>
            </a:extLst>
          </p:cNvPr>
          <p:cNvSpPr txBox="1"/>
          <p:nvPr/>
        </p:nvSpPr>
        <p:spPr>
          <a:xfrm>
            <a:off x="1138793" y="4818023"/>
            <a:ext cx="482273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200" spc="-100" dirty="0">
                <a:solidFill>
                  <a:srgbClr val="1A2B39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미로 탈출 예제</a:t>
            </a:r>
            <a:endParaRPr lang="en-US" altLang="ko-KR" sz="3200" spc="-100" dirty="0">
              <a:solidFill>
                <a:srgbClr val="1A2B39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233997D-8812-4AFA-AE92-CD48CC43B4C2}"/>
              </a:ext>
            </a:extLst>
          </p:cNvPr>
          <p:cNvCxnSpPr>
            <a:cxnSpLocks/>
          </p:cNvCxnSpPr>
          <p:nvPr/>
        </p:nvCxnSpPr>
        <p:spPr>
          <a:xfrm>
            <a:off x="1243335" y="4590743"/>
            <a:ext cx="499740" cy="0"/>
          </a:xfrm>
          <a:prstGeom prst="line">
            <a:avLst/>
          </a:prstGeom>
          <a:ln>
            <a:solidFill>
              <a:srgbClr val="1A2B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4314D06-D25B-4A2F-8DE1-455413B63DBA}"/>
              </a:ext>
            </a:extLst>
          </p:cNvPr>
          <p:cNvSpPr txBox="1"/>
          <p:nvPr/>
        </p:nvSpPr>
        <p:spPr>
          <a:xfrm>
            <a:off x="1138793" y="3816589"/>
            <a:ext cx="980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1A2B39"/>
                </a:solidFill>
                <a:latin typeface="Arial" panose="020B0604020202020204" pitchFamily="34" charset="0"/>
                <a:ea typeface="Noto Sans CJK KR Bold" panose="020B0800000000000000" pitchFamily="34" charset="-127"/>
                <a:cs typeface="Arial" panose="020B0604020202020204" pitchFamily="34" charset="0"/>
              </a:rPr>
              <a:t>04</a:t>
            </a:r>
            <a:endParaRPr lang="ko-KR" altLang="en-US" sz="4000" dirty="0">
              <a:solidFill>
                <a:srgbClr val="1A2B39"/>
              </a:solidFill>
              <a:latin typeface="Arial" panose="020B0604020202020204" pitchFamily="34" charset="0"/>
              <a:ea typeface="Noto Sans CJK KR Bold" panose="020B08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C282DFD-EDFD-41BA-8568-13B872CD9636}"/>
              </a:ext>
            </a:extLst>
          </p:cNvPr>
          <p:cNvSpPr>
            <a:spLocks/>
          </p:cNvSpPr>
          <p:nvPr/>
        </p:nvSpPr>
        <p:spPr bwMode="auto">
          <a:xfrm>
            <a:off x="6075321" y="663390"/>
            <a:ext cx="5384800" cy="5783448"/>
          </a:xfrm>
          <a:custGeom>
            <a:avLst/>
            <a:gdLst>
              <a:gd name="T0" fmla="*/ 790 w 1407"/>
              <a:gd name="T1" fmla="*/ 1551 h 1579"/>
              <a:gd name="T2" fmla="*/ 617 w 1407"/>
              <a:gd name="T3" fmla="*/ 1551 h 1579"/>
              <a:gd name="T4" fmla="*/ 87 w 1407"/>
              <a:gd name="T5" fmla="*/ 1245 h 1579"/>
              <a:gd name="T6" fmla="*/ 0 w 1407"/>
              <a:gd name="T7" fmla="*/ 1095 h 1579"/>
              <a:gd name="T8" fmla="*/ 0 w 1407"/>
              <a:gd name="T9" fmla="*/ 483 h 1579"/>
              <a:gd name="T10" fmla="*/ 87 w 1407"/>
              <a:gd name="T11" fmla="*/ 333 h 1579"/>
              <a:gd name="T12" fmla="*/ 617 w 1407"/>
              <a:gd name="T13" fmla="*/ 27 h 1579"/>
              <a:gd name="T14" fmla="*/ 790 w 1407"/>
              <a:gd name="T15" fmla="*/ 27 h 1579"/>
              <a:gd name="T16" fmla="*/ 1320 w 1407"/>
              <a:gd name="T17" fmla="*/ 333 h 1579"/>
              <a:gd name="T18" fmla="*/ 1407 w 1407"/>
              <a:gd name="T19" fmla="*/ 483 h 1579"/>
              <a:gd name="T20" fmla="*/ 1407 w 1407"/>
              <a:gd name="T21" fmla="*/ 1095 h 1579"/>
              <a:gd name="T22" fmla="*/ 1320 w 1407"/>
              <a:gd name="T23" fmla="*/ 1245 h 1579"/>
              <a:gd name="T24" fmla="*/ 790 w 1407"/>
              <a:gd name="T25" fmla="*/ 1551 h 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07" h="1579">
                <a:moveTo>
                  <a:pt x="790" y="1551"/>
                </a:moveTo>
                <a:cubicBezTo>
                  <a:pt x="743" y="1579"/>
                  <a:pt x="665" y="1579"/>
                  <a:pt x="617" y="1551"/>
                </a:cubicBezTo>
                <a:cubicBezTo>
                  <a:pt x="87" y="1245"/>
                  <a:pt x="87" y="1245"/>
                  <a:pt x="87" y="1245"/>
                </a:cubicBezTo>
                <a:cubicBezTo>
                  <a:pt x="39" y="1218"/>
                  <a:pt x="0" y="1150"/>
                  <a:pt x="0" y="1095"/>
                </a:cubicBezTo>
                <a:cubicBezTo>
                  <a:pt x="0" y="483"/>
                  <a:pt x="0" y="483"/>
                  <a:pt x="0" y="483"/>
                </a:cubicBezTo>
                <a:cubicBezTo>
                  <a:pt x="0" y="428"/>
                  <a:pt x="39" y="361"/>
                  <a:pt x="87" y="333"/>
                </a:cubicBezTo>
                <a:cubicBezTo>
                  <a:pt x="617" y="27"/>
                  <a:pt x="617" y="27"/>
                  <a:pt x="617" y="27"/>
                </a:cubicBezTo>
                <a:cubicBezTo>
                  <a:pt x="665" y="0"/>
                  <a:pt x="743" y="0"/>
                  <a:pt x="790" y="27"/>
                </a:cubicBezTo>
                <a:cubicBezTo>
                  <a:pt x="1320" y="333"/>
                  <a:pt x="1320" y="333"/>
                  <a:pt x="1320" y="333"/>
                </a:cubicBezTo>
                <a:cubicBezTo>
                  <a:pt x="1368" y="361"/>
                  <a:pt x="1407" y="428"/>
                  <a:pt x="1407" y="483"/>
                </a:cubicBezTo>
                <a:cubicBezTo>
                  <a:pt x="1407" y="1095"/>
                  <a:pt x="1407" y="1095"/>
                  <a:pt x="1407" y="1095"/>
                </a:cubicBezTo>
                <a:cubicBezTo>
                  <a:pt x="1407" y="1150"/>
                  <a:pt x="1368" y="1218"/>
                  <a:pt x="1320" y="1245"/>
                </a:cubicBezTo>
                <a:lnTo>
                  <a:pt x="790" y="1551"/>
                </a:lnTo>
                <a:close/>
              </a:path>
            </a:pathLst>
          </a:custGeom>
          <a:solidFill>
            <a:srgbClr val="36A8E2"/>
          </a:solidFill>
          <a:ln>
            <a:noFill/>
          </a:ln>
          <a:effectLst>
            <a:outerShdw blurRad="368300" dist="317500" dir="5400000" algn="t" rotWithShape="0">
              <a:prstClr val="black">
                <a:alpha val="6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421C56-8045-458A-830E-910200F4F96D}"/>
              </a:ext>
            </a:extLst>
          </p:cNvPr>
          <p:cNvSpPr txBox="1"/>
          <p:nvPr/>
        </p:nvSpPr>
        <p:spPr>
          <a:xfrm>
            <a:off x="6562053" y="2367109"/>
            <a:ext cx="441133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3600" spc="-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BFS </a:t>
            </a:r>
            <a:r>
              <a:rPr lang="ko-KR" altLang="en-US" sz="3600" spc="-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코드</a:t>
            </a:r>
            <a:endParaRPr lang="en-US" altLang="ko-KR" sz="3600" spc="-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8710F4-C349-4F14-93AA-65928D51DE22}"/>
              </a:ext>
            </a:extLst>
          </p:cNvPr>
          <p:cNvSpPr txBox="1"/>
          <p:nvPr/>
        </p:nvSpPr>
        <p:spPr>
          <a:xfrm>
            <a:off x="7382055" y="3750230"/>
            <a:ext cx="3918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교재 </a:t>
            </a:r>
            <a:r>
              <a:rPr lang="en-US" altLang="ko-KR" sz="24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p. 152 </a:t>
            </a:r>
            <a:r>
              <a:rPr lang="ko-KR" altLang="en-US" sz="24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참고</a:t>
            </a:r>
            <a:endParaRPr lang="en-US" altLang="ko-KR" sz="2400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400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DC5384C-F42A-4993-8F26-0819B9FFACE8}"/>
              </a:ext>
            </a:extLst>
          </p:cNvPr>
          <p:cNvCxnSpPr>
            <a:cxnSpLocks/>
          </p:cNvCxnSpPr>
          <p:nvPr/>
        </p:nvCxnSpPr>
        <p:spPr>
          <a:xfrm>
            <a:off x="8649923" y="2986942"/>
            <a:ext cx="23559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939BB614-880B-43A0-A4F5-B7431B57BF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34174" y="1579417"/>
            <a:ext cx="467094" cy="46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94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B85C1AE-284D-4928-8772-F4F4838A3924}"/>
              </a:ext>
            </a:extLst>
          </p:cNvPr>
          <p:cNvSpPr/>
          <p:nvPr/>
        </p:nvSpPr>
        <p:spPr>
          <a:xfrm>
            <a:off x="896943" y="348884"/>
            <a:ext cx="10488705" cy="4918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오른쪽 중괄호 78">
            <a:extLst>
              <a:ext uri="{FF2B5EF4-FFF2-40B4-BE49-F238E27FC236}">
                <a16:creationId xmlns:a16="http://schemas.microsoft.com/office/drawing/2014/main" id="{CF48EE04-D207-4D0C-8A84-07EE4E578115}"/>
              </a:ext>
            </a:extLst>
          </p:cNvPr>
          <p:cNvSpPr/>
          <p:nvPr/>
        </p:nvSpPr>
        <p:spPr>
          <a:xfrm rot="5400000">
            <a:off x="5611423" y="-760778"/>
            <a:ext cx="969153" cy="12192000"/>
          </a:xfrm>
          <a:prstGeom prst="rightBrace">
            <a:avLst>
              <a:gd name="adj1" fmla="val 84350"/>
              <a:gd name="adj2" fmla="val 5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97D223-B4DC-49DF-84C7-16CEF1CA5C71}"/>
              </a:ext>
            </a:extLst>
          </p:cNvPr>
          <p:cNvSpPr txBox="1"/>
          <p:nvPr/>
        </p:nvSpPr>
        <p:spPr>
          <a:xfrm>
            <a:off x="876473" y="475748"/>
            <a:ext cx="1714327" cy="301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700" b="1" spc="-30" dirty="0">
                <a:solidFill>
                  <a:srgbClr val="36A8E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BFS </a:t>
            </a:r>
            <a:r>
              <a:rPr lang="ko-KR" altLang="en-US" sz="1700" b="1" spc="-30" dirty="0">
                <a:solidFill>
                  <a:srgbClr val="36A8E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예제 문제</a:t>
            </a:r>
            <a:endParaRPr lang="ko-KR" altLang="en-US" sz="1700" spc="-30" dirty="0">
              <a:solidFill>
                <a:srgbClr val="36A8E2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EFE42E5-E5A1-4342-947B-AE72458EB307}"/>
              </a:ext>
            </a:extLst>
          </p:cNvPr>
          <p:cNvCxnSpPr>
            <a:cxnSpLocks/>
          </p:cNvCxnSpPr>
          <p:nvPr/>
        </p:nvCxnSpPr>
        <p:spPr>
          <a:xfrm>
            <a:off x="2763871" y="512632"/>
            <a:ext cx="0" cy="161582"/>
          </a:xfrm>
          <a:prstGeom prst="line">
            <a:avLst/>
          </a:prstGeom>
          <a:ln>
            <a:solidFill>
              <a:srgbClr val="17A2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7F80914-EDC0-4203-BCFC-D6853D358FC1}"/>
              </a:ext>
            </a:extLst>
          </p:cNvPr>
          <p:cNvSpPr/>
          <p:nvPr/>
        </p:nvSpPr>
        <p:spPr>
          <a:xfrm>
            <a:off x="353810" y="414448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Noto Sans" panose="020B0502040504020204" pitchFamily="34" charset="0"/>
                <a:ea typeface="에스코어 드림 9 Black" panose="020B0A03030302020204" pitchFamily="34" charset="-127"/>
              </a:rPr>
              <a:t>04</a:t>
            </a:r>
            <a:endParaRPr lang="ko-KR" altLang="en-US" sz="2000" dirty="0">
              <a:latin typeface="Noto Sans" panose="020B0502040504020204" pitchFamily="34" charset="0"/>
              <a:ea typeface="Noto Sans CJK KR Medium" panose="020B06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4432E-8868-4DDA-AD44-8F73DECAE4DC}"/>
              </a:ext>
            </a:extLst>
          </p:cNvPr>
          <p:cNvSpPr txBox="1"/>
          <p:nvPr/>
        </p:nvSpPr>
        <p:spPr>
          <a:xfrm>
            <a:off x="2848034" y="434277"/>
            <a:ext cx="2716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교재 </a:t>
            </a:r>
            <a:r>
              <a:rPr lang="en-US" altLang="ko-KR" dirty="0"/>
              <a:t>p. 152 </a:t>
            </a:r>
            <a:r>
              <a:rPr lang="ko-KR" altLang="en-US" dirty="0"/>
              <a:t>참고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CBDB25-DA77-4372-9725-5CF39958A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6" y="1199839"/>
            <a:ext cx="10494432" cy="438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8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0F15E74-99DB-457C-A2C1-B40575DE3050}"/>
              </a:ext>
            </a:extLst>
          </p:cNvPr>
          <p:cNvSpPr/>
          <p:nvPr/>
        </p:nvSpPr>
        <p:spPr>
          <a:xfrm>
            <a:off x="896943" y="348884"/>
            <a:ext cx="10488705" cy="4918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6956C2-22A9-421A-8421-F9AB38418204}"/>
              </a:ext>
            </a:extLst>
          </p:cNvPr>
          <p:cNvSpPr txBox="1"/>
          <p:nvPr/>
        </p:nvSpPr>
        <p:spPr>
          <a:xfrm>
            <a:off x="876473" y="475748"/>
            <a:ext cx="1714327" cy="301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700" b="1" spc="-30" dirty="0">
                <a:solidFill>
                  <a:srgbClr val="36A8E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BFS </a:t>
            </a:r>
            <a:r>
              <a:rPr lang="ko-KR" altLang="en-US" sz="1700" b="1" spc="-30" dirty="0">
                <a:solidFill>
                  <a:srgbClr val="36A8E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예제 문제</a:t>
            </a:r>
            <a:endParaRPr lang="ko-KR" altLang="en-US" sz="1700" spc="-30" dirty="0">
              <a:solidFill>
                <a:srgbClr val="36A8E2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6F45C87-D1CF-46F0-8A69-2417C35F78CA}"/>
              </a:ext>
            </a:extLst>
          </p:cNvPr>
          <p:cNvCxnSpPr>
            <a:cxnSpLocks/>
          </p:cNvCxnSpPr>
          <p:nvPr/>
        </p:nvCxnSpPr>
        <p:spPr>
          <a:xfrm>
            <a:off x="2763871" y="512632"/>
            <a:ext cx="0" cy="161582"/>
          </a:xfrm>
          <a:prstGeom prst="line">
            <a:avLst/>
          </a:prstGeom>
          <a:ln>
            <a:solidFill>
              <a:srgbClr val="17A2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14C75E-4464-46AA-B43E-CD59B579587F}"/>
              </a:ext>
            </a:extLst>
          </p:cNvPr>
          <p:cNvSpPr/>
          <p:nvPr/>
        </p:nvSpPr>
        <p:spPr>
          <a:xfrm>
            <a:off x="353810" y="414448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Noto Sans" panose="020B0502040504020204" pitchFamily="34" charset="0"/>
                <a:ea typeface="에스코어 드림 9 Black" panose="020B0A03030302020204" pitchFamily="34" charset="-127"/>
              </a:rPr>
              <a:t>04</a:t>
            </a:r>
            <a:endParaRPr lang="ko-KR" altLang="en-US" sz="2000" dirty="0">
              <a:latin typeface="Noto Sans" panose="020B0502040504020204" pitchFamily="34" charset="0"/>
              <a:ea typeface="Noto Sans CJK KR Medium" panose="020B06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5C66B-9391-4239-AEDA-2A11BDC78458}"/>
              </a:ext>
            </a:extLst>
          </p:cNvPr>
          <p:cNvSpPr txBox="1"/>
          <p:nvPr/>
        </p:nvSpPr>
        <p:spPr>
          <a:xfrm>
            <a:off x="3075991" y="431776"/>
            <a:ext cx="2716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교재 </a:t>
            </a:r>
            <a:r>
              <a:rPr lang="en-US" altLang="ko-KR" dirty="0"/>
              <a:t>p. 152 </a:t>
            </a:r>
            <a:r>
              <a:rPr lang="ko-KR" altLang="en-US" dirty="0"/>
              <a:t>참고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3C8468-F446-499D-8AB3-B38FC6858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34" y="1194179"/>
            <a:ext cx="10396721" cy="512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35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6745853-6C30-4144-9681-23199B04D101}"/>
              </a:ext>
            </a:extLst>
          </p:cNvPr>
          <p:cNvSpPr txBox="1"/>
          <p:nvPr/>
        </p:nvSpPr>
        <p:spPr>
          <a:xfrm>
            <a:off x="38452" y="47201"/>
            <a:ext cx="5028070" cy="1435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4400" b="1" dirty="0">
                <a:solidFill>
                  <a:schemeClr val="bg1">
                    <a:alpha val="44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코딩테스트 스터디</a:t>
            </a:r>
            <a:endParaRPr lang="en-US" altLang="ko-KR" sz="4400" b="1" dirty="0">
              <a:solidFill>
                <a:schemeClr val="bg1">
                  <a:alpha val="44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>
              <a:lnSpc>
                <a:spcPct val="90000"/>
              </a:lnSpc>
            </a:pPr>
            <a:endParaRPr lang="en-US" altLang="ko-KR" sz="900" b="1" dirty="0">
              <a:solidFill>
                <a:schemeClr val="bg1">
                  <a:alpha val="44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4400" b="1" dirty="0">
                <a:solidFill>
                  <a:schemeClr val="bg1">
                    <a:alpha val="44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44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주차</a:t>
            </a:r>
            <a:endParaRPr lang="ko-KR" altLang="en-US" sz="4400" dirty="0">
              <a:solidFill>
                <a:schemeClr val="bg1">
                  <a:alpha val="44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7B9192-51C2-4DAE-9B55-0A9A2849BD37}"/>
              </a:ext>
            </a:extLst>
          </p:cNvPr>
          <p:cNvSpPr txBox="1"/>
          <p:nvPr/>
        </p:nvSpPr>
        <p:spPr>
          <a:xfrm>
            <a:off x="701470" y="5652671"/>
            <a:ext cx="4748870" cy="36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20162138 </a:t>
            </a:r>
            <a:r>
              <a:rPr lang="ko-KR" altLang="en-US" sz="2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박보근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BF0268C-9A82-4D52-9748-A7D80B54F8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30" t="33857" r="52286" b="30742"/>
          <a:stretch/>
        </p:blipFill>
        <p:spPr>
          <a:xfrm rot="5400000">
            <a:off x="1817250" y="4799752"/>
            <a:ext cx="577419" cy="3020639"/>
          </a:xfrm>
          <a:prstGeom prst="rect">
            <a:avLst/>
          </a:prstGeom>
        </p:spPr>
      </p:pic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1C6D4E7-4926-4F97-995D-2F684848A0F4}"/>
              </a:ext>
            </a:extLst>
          </p:cNvPr>
          <p:cNvSpPr>
            <a:spLocks/>
          </p:cNvSpPr>
          <p:nvPr/>
        </p:nvSpPr>
        <p:spPr bwMode="auto">
          <a:xfrm>
            <a:off x="7284400" y="535443"/>
            <a:ext cx="4907097" cy="5774629"/>
          </a:xfrm>
          <a:custGeom>
            <a:avLst/>
            <a:gdLst>
              <a:gd name="connsiteX0" fmla="*/ 2599966 w 4907097"/>
              <a:gd name="connsiteY0" fmla="*/ 0 h 5774629"/>
              <a:gd name="connsiteX1" fmla="*/ 2918094 w 4907097"/>
              <a:gd name="connsiteY1" fmla="*/ 74707 h 5774629"/>
              <a:gd name="connsiteX2" fmla="*/ 4875803 w 4907097"/>
              <a:gd name="connsiteY2" fmla="*/ 1203624 h 5774629"/>
              <a:gd name="connsiteX3" fmla="*/ 4907097 w 4907097"/>
              <a:gd name="connsiteY3" fmla="*/ 1225440 h 5774629"/>
              <a:gd name="connsiteX4" fmla="*/ 4907097 w 4907097"/>
              <a:gd name="connsiteY4" fmla="*/ 4546934 h 5774629"/>
              <a:gd name="connsiteX5" fmla="*/ 4875803 w 4907097"/>
              <a:gd name="connsiteY5" fmla="*/ 4568238 h 5774629"/>
              <a:gd name="connsiteX6" fmla="*/ 2918094 w 4907097"/>
              <a:gd name="connsiteY6" fmla="*/ 5697155 h 5774629"/>
              <a:gd name="connsiteX7" fmla="*/ 2279068 w 4907097"/>
              <a:gd name="connsiteY7" fmla="*/ 5697155 h 5774629"/>
              <a:gd name="connsiteX8" fmla="*/ 321360 w 4907097"/>
              <a:gd name="connsiteY8" fmla="*/ 4568238 h 5774629"/>
              <a:gd name="connsiteX9" fmla="*/ 0 w 4907097"/>
              <a:gd name="connsiteY9" fmla="*/ 4014848 h 5774629"/>
              <a:gd name="connsiteX10" fmla="*/ 0 w 4907097"/>
              <a:gd name="connsiteY10" fmla="*/ 1757015 h 5774629"/>
              <a:gd name="connsiteX11" fmla="*/ 321360 w 4907097"/>
              <a:gd name="connsiteY11" fmla="*/ 1203624 h 5774629"/>
              <a:gd name="connsiteX12" fmla="*/ 2279068 w 4907097"/>
              <a:gd name="connsiteY12" fmla="*/ 74707 h 5774629"/>
              <a:gd name="connsiteX13" fmla="*/ 2599966 w 4907097"/>
              <a:gd name="connsiteY13" fmla="*/ 0 h 57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07097" h="5774629">
                <a:moveTo>
                  <a:pt x="2599966" y="0"/>
                </a:moveTo>
                <a:cubicBezTo>
                  <a:pt x="2715859" y="0"/>
                  <a:pt x="2831290" y="24902"/>
                  <a:pt x="2918094" y="74707"/>
                </a:cubicBezTo>
                <a:cubicBezTo>
                  <a:pt x="4875803" y="1203624"/>
                  <a:pt x="4875803" y="1203624"/>
                  <a:pt x="4875803" y="1203624"/>
                </a:cubicBezTo>
                <a:lnTo>
                  <a:pt x="4907097" y="1225440"/>
                </a:lnTo>
                <a:lnTo>
                  <a:pt x="4907097" y="4546934"/>
                </a:lnTo>
                <a:lnTo>
                  <a:pt x="4875803" y="4568238"/>
                </a:lnTo>
                <a:lnTo>
                  <a:pt x="2918094" y="5697155"/>
                </a:lnTo>
                <a:cubicBezTo>
                  <a:pt x="2744486" y="5800454"/>
                  <a:pt x="2456370" y="5800454"/>
                  <a:pt x="2279068" y="5697155"/>
                </a:cubicBezTo>
                <a:cubicBezTo>
                  <a:pt x="321360" y="4568238"/>
                  <a:pt x="321360" y="4568238"/>
                  <a:pt x="321360" y="4568238"/>
                </a:cubicBezTo>
                <a:cubicBezTo>
                  <a:pt x="144058" y="4468628"/>
                  <a:pt x="0" y="4217758"/>
                  <a:pt x="0" y="4014848"/>
                </a:cubicBezTo>
                <a:cubicBezTo>
                  <a:pt x="0" y="1757015"/>
                  <a:pt x="0" y="1757015"/>
                  <a:pt x="0" y="1757015"/>
                </a:cubicBezTo>
                <a:cubicBezTo>
                  <a:pt x="0" y="1554105"/>
                  <a:pt x="144058" y="1306924"/>
                  <a:pt x="321360" y="1203624"/>
                </a:cubicBezTo>
                <a:cubicBezTo>
                  <a:pt x="2279068" y="74707"/>
                  <a:pt x="2279068" y="74707"/>
                  <a:pt x="2279068" y="74707"/>
                </a:cubicBezTo>
                <a:cubicBezTo>
                  <a:pt x="2367719" y="24902"/>
                  <a:pt x="2484074" y="0"/>
                  <a:pt x="2599966" y="0"/>
                </a:cubicBez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056" b="-29485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20ACF3-3F28-4200-B74F-60FB16EC4588}"/>
              </a:ext>
            </a:extLst>
          </p:cNvPr>
          <p:cNvSpPr txBox="1"/>
          <p:nvPr/>
        </p:nvSpPr>
        <p:spPr>
          <a:xfrm>
            <a:off x="681279" y="1878715"/>
            <a:ext cx="366278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정렬</a:t>
            </a:r>
            <a:endParaRPr lang="ko-KR" altLang="en-US" sz="4800" dirty="0">
              <a:solidFill>
                <a:schemeClr val="bg1">
                  <a:alpha val="44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5828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>
            <a:extLst>
              <a:ext uri="{FF2B5EF4-FFF2-40B4-BE49-F238E27FC236}">
                <a16:creationId xmlns:a16="http://schemas.microsoft.com/office/drawing/2014/main" id="{1C304042-A77B-45B7-B179-7546D3589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870D502F-0E17-4343-A7EE-3D8A46C14082}"/>
              </a:ext>
            </a:extLst>
          </p:cNvPr>
          <p:cNvSpPr/>
          <p:nvPr/>
        </p:nvSpPr>
        <p:spPr>
          <a:xfrm>
            <a:off x="0" y="-29599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27E2B21-39FA-4077-90E4-A408D080BEB8}"/>
              </a:ext>
            </a:extLst>
          </p:cNvPr>
          <p:cNvSpPr txBox="1"/>
          <p:nvPr/>
        </p:nvSpPr>
        <p:spPr>
          <a:xfrm>
            <a:off x="3890332" y="672545"/>
            <a:ext cx="441133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3200" spc="-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정렬의 종류</a:t>
            </a:r>
            <a:endParaRPr lang="en-US" altLang="ko-KR" sz="3200" spc="-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08CA379C-B484-4FBF-841D-C4003026F696}"/>
              </a:ext>
            </a:extLst>
          </p:cNvPr>
          <p:cNvCxnSpPr/>
          <p:nvPr/>
        </p:nvCxnSpPr>
        <p:spPr>
          <a:xfrm>
            <a:off x="5973337" y="1176762"/>
            <a:ext cx="22739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3085BD9-58A7-473F-B48B-6D15B17231B9}"/>
              </a:ext>
            </a:extLst>
          </p:cNvPr>
          <p:cNvSpPr txBox="1"/>
          <p:nvPr/>
        </p:nvSpPr>
        <p:spPr>
          <a:xfrm>
            <a:off x="5131026" y="145782"/>
            <a:ext cx="19294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ea typeface="에스코어 드림 9 Black" panose="020B0A03030302020204" pitchFamily="34" charset="-127"/>
                <a:cs typeface="Arial" panose="020B0604020202020204" pitchFamily="34" charset="0"/>
              </a:rPr>
              <a:t>01</a:t>
            </a:r>
            <a:endParaRPr lang="ko-KR" altLang="en-US" sz="3000" dirty="0">
              <a:solidFill>
                <a:schemeClr val="bg1">
                  <a:alpha val="22000"/>
                </a:schemeClr>
              </a:solidFill>
              <a:latin typeface="Arial" panose="020B0604020202020204" pitchFamily="34" charset="0"/>
              <a:ea typeface="Noto Sans CJK KR Medium" panose="020B0600000000000000" pitchFamily="34" charset="-127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8F030AA-81FF-4A20-B239-6D7484A59DB3}"/>
              </a:ext>
            </a:extLst>
          </p:cNvPr>
          <p:cNvGrpSpPr/>
          <p:nvPr/>
        </p:nvGrpSpPr>
        <p:grpSpPr>
          <a:xfrm>
            <a:off x="415617" y="1779224"/>
            <a:ext cx="3060450" cy="2316913"/>
            <a:chOff x="746504" y="1296955"/>
            <a:chExt cx="2883104" cy="213204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810D7E6-8539-4275-99B4-46A8CA6DB488}"/>
                </a:ext>
              </a:extLst>
            </p:cNvPr>
            <p:cNvGrpSpPr/>
            <p:nvPr/>
          </p:nvGrpSpPr>
          <p:grpSpPr>
            <a:xfrm>
              <a:off x="746504" y="1296955"/>
              <a:ext cx="2883104" cy="2132045"/>
              <a:chOff x="1828386" y="3370404"/>
              <a:chExt cx="2741222" cy="2012879"/>
            </a:xfrm>
          </p:grpSpPr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28A56EFE-FFF9-4DBB-A272-E9B20CBA5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191" y="3370404"/>
                <a:ext cx="1925993" cy="2012879"/>
              </a:xfrm>
              <a:custGeom>
                <a:avLst/>
                <a:gdLst>
                  <a:gd name="T0" fmla="*/ 790 w 1407"/>
                  <a:gd name="T1" fmla="*/ 1551 h 1579"/>
                  <a:gd name="T2" fmla="*/ 617 w 1407"/>
                  <a:gd name="T3" fmla="*/ 1551 h 1579"/>
                  <a:gd name="T4" fmla="*/ 87 w 1407"/>
                  <a:gd name="T5" fmla="*/ 1245 h 1579"/>
                  <a:gd name="T6" fmla="*/ 0 w 1407"/>
                  <a:gd name="T7" fmla="*/ 1095 h 1579"/>
                  <a:gd name="T8" fmla="*/ 0 w 1407"/>
                  <a:gd name="T9" fmla="*/ 483 h 1579"/>
                  <a:gd name="T10" fmla="*/ 87 w 1407"/>
                  <a:gd name="T11" fmla="*/ 333 h 1579"/>
                  <a:gd name="T12" fmla="*/ 617 w 1407"/>
                  <a:gd name="T13" fmla="*/ 27 h 1579"/>
                  <a:gd name="T14" fmla="*/ 790 w 1407"/>
                  <a:gd name="T15" fmla="*/ 27 h 1579"/>
                  <a:gd name="T16" fmla="*/ 1320 w 1407"/>
                  <a:gd name="T17" fmla="*/ 333 h 1579"/>
                  <a:gd name="T18" fmla="*/ 1407 w 1407"/>
                  <a:gd name="T19" fmla="*/ 483 h 1579"/>
                  <a:gd name="T20" fmla="*/ 1407 w 1407"/>
                  <a:gd name="T21" fmla="*/ 1095 h 1579"/>
                  <a:gd name="T22" fmla="*/ 1320 w 1407"/>
                  <a:gd name="T23" fmla="*/ 1245 h 1579"/>
                  <a:gd name="T24" fmla="*/ 790 w 1407"/>
                  <a:gd name="T25" fmla="*/ 1551 h 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07" h="1579">
                    <a:moveTo>
                      <a:pt x="790" y="1551"/>
                    </a:moveTo>
                    <a:cubicBezTo>
                      <a:pt x="743" y="1579"/>
                      <a:pt x="665" y="1579"/>
                      <a:pt x="617" y="1551"/>
                    </a:cubicBezTo>
                    <a:cubicBezTo>
                      <a:pt x="87" y="1245"/>
                      <a:pt x="87" y="1245"/>
                      <a:pt x="87" y="1245"/>
                    </a:cubicBezTo>
                    <a:cubicBezTo>
                      <a:pt x="39" y="1218"/>
                      <a:pt x="0" y="1150"/>
                      <a:pt x="0" y="1095"/>
                    </a:cubicBezTo>
                    <a:cubicBezTo>
                      <a:pt x="0" y="483"/>
                      <a:pt x="0" y="483"/>
                      <a:pt x="0" y="483"/>
                    </a:cubicBezTo>
                    <a:cubicBezTo>
                      <a:pt x="0" y="428"/>
                      <a:pt x="39" y="361"/>
                      <a:pt x="87" y="333"/>
                    </a:cubicBezTo>
                    <a:cubicBezTo>
                      <a:pt x="617" y="27"/>
                      <a:pt x="617" y="27"/>
                      <a:pt x="617" y="27"/>
                    </a:cubicBezTo>
                    <a:cubicBezTo>
                      <a:pt x="665" y="0"/>
                      <a:pt x="743" y="0"/>
                      <a:pt x="790" y="27"/>
                    </a:cubicBezTo>
                    <a:cubicBezTo>
                      <a:pt x="1320" y="333"/>
                      <a:pt x="1320" y="333"/>
                      <a:pt x="1320" y="333"/>
                    </a:cubicBezTo>
                    <a:cubicBezTo>
                      <a:pt x="1368" y="361"/>
                      <a:pt x="1407" y="428"/>
                      <a:pt x="1407" y="483"/>
                    </a:cubicBezTo>
                    <a:cubicBezTo>
                      <a:pt x="1407" y="1095"/>
                      <a:pt x="1407" y="1095"/>
                      <a:pt x="1407" y="1095"/>
                    </a:cubicBezTo>
                    <a:cubicBezTo>
                      <a:pt x="1407" y="1150"/>
                      <a:pt x="1368" y="1218"/>
                      <a:pt x="1320" y="1245"/>
                    </a:cubicBezTo>
                    <a:lnTo>
                      <a:pt x="790" y="1551"/>
                    </a:lnTo>
                    <a:close/>
                  </a:path>
                </a:pathLst>
              </a:custGeom>
              <a:solidFill>
                <a:schemeClr val="bg1">
                  <a:alpha val="7000"/>
                </a:schemeClr>
              </a:solidFill>
              <a:ln w="222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BC66D72-0C6A-46C1-9386-7474E0D83060}"/>
                  </a:ext>
                </a:extLst>
              </p:cNvPr>
              <p:cNvSpPr/>
              <p:nvPr/>
            </p:nvSpPr>
            <p:spPr>
              <a:xfrm>
                <a:off x="1828386" y="4464164"/>
                <a:ext cx="274122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가장 원시적인 방법으로 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  <a:p>
                <a:pPr algn="ctr"/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매번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‘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가장 작은 것을 선택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＇</a:t>
                </a:r>
              </a:p>
            </p:txBody>
          </p:sp>
        </p:grp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BCAE9214-2D4D-4320-A9CD-148D6D0D0560}"/>
                </a:ext>
              </a:extLst>
            </p:cNvPr>
            <p:cNvSpPr/>
            <p:nvPr/>
          </p:nvSpPr>
          <p:spPr bwMode="auto">
            <a:xfrm>
              <a:off x="1535354" y="1940897"/>
              <a:ext cx="1194318" cy="359028"/>
            </a:xfrm>
            <a:prstGeom prst="roundRect">
              <a:avLst/>
            </a:prstGeom>
            <a:solidFill>
              <a:srgbClr val="36A8E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ea typeface="Noto Sans CJK KR Regular" panose="020B0500000000000000"/>
                </a:rPr>
                <a:t>선택 정렬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12C44A2-F13D-49D4-8D43-2C06144A0EB3}"/>
              </a:ext>
            </a:extLst>
          </p:cNvPr>
          <p:cNvGrpSpPr/>
          <p:nvPr/>
        </p:nvGrpSpPr>
        <p:grpSpPr>
          <a:xfrm>
            <a:off x="3307684" y="1779223"/>
            <a:ext cx="3059167" cy="2316910"/>
            <a:chOff x="746504" y="1296955"/>
            <a:chExt cx="2883104" cy="213204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1EEA9B3-00AC-47AF-941B-9E4BB6FE80BF}"/>
                </a:ext>
              </a:extLst>
            </p:cNvPr>
            <p:cNvGrpSpPr/>
            <p:nvPr/>
          </p:nvGrpSpPr>
          <p:grpSpPr>
            <a:xfrm>
              <a:off x="746504" y="1296955"/>
              <a:ext cx="2883104" cy="2132045"/>
              <a:chOff x="1828386" y="3370404"/>
              <a:chExt cx="2741222" cy="2012879"/>
            </a:xfrm>
          </p:grpSpPr>
          <p:sp>
            <p:nvSpPr>
              <p:cNvPr id="22" name="Freeform 9">
                <a:extLst>
                  <a:ext uri="{FF2B5EF4-FFF2-40B4-BE49-F238E27FC236}">
                    <a16:creationId xmlns:a16="http://schemas.microsoft.com/office/drawing/2014/main" id="{2B4DF9BB-CFBF-4EAC-B89F-53BC5EB50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9408" y="3370404"/>
                <a:ext cx="1925993" cy="2012879"/>
              </a:xfrm>
              <a:custGeom>
                <a:avLst/>
                <a:gdLst>
                  <a:gd name="T0" fmla="*/ 790 w 1407"/>
                  <a:gd name="T1" fmla="*/ 1551 h 1579"/>
                  <a:gd name="T2" fmla="*/ 617 w 1407"/>
                  <a:gd name="T3" fmla="*/ 1551 h 1579"/>
                  <a:gd name="T4" fmla="*/ 87 w 1407"/>
                  <a:gd name="T5" fmla="*/ 1245 h 1579"/>
                  <a:gd name="T6" fmla="*/ 0 w 1407"/>
                  <a:gd name="T7" fmla="*/ 1095 h 1579"/>
                  <a:gd name="T8" fmla="*/ 0 w 1407"/>
                  <a:gd name="T9" fmla="*/ 483 h 1579"/>
                  <a:gd name="T10" fmla="*/ 87 w 1407"/>
                  <a:gd name="T11" fmla="*/ 333 h 1579"/>
                  <a:gd name="T12" fmla="*/ 617 w 1407"/>
                  <a:gd name="T13" fmla="*/ 27 h 1579"/>
                  <a:gd name="T14" fmla="*/ 790 w 1407"/>
                  <a:gd name="T15" fmla="*/ 27 h 1579"/>
                  <a:gd name="T16" fmla="*/ 1320 w 1407"/>
                  <a:gd name="T17" fmla="*/ 333 h 1579"/>
                  <a:gd name="T18" fmla="*/ 1407 w 1407"/>
                  <a:gd name="T19" fmla="*/ 483 h 1579"/>
                  <a:gd name="T20" fmla="*/ 1407 w 1407"/>
                  <a:gd name="T21" fmla="*/ 1095 h 1579"/>
                  <a:gd name="T22" fmla="*/ 1320 w 1407"/>
                  <a:gd name="T23" fmla="*/ 1245 h 1579"/>
                  <a:gd name="T24" fmla="*/ 790 w 1407"/>
                  <a:gd name="T25" fmla="*/ 1551 h 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07" h="1579">
                    <a:moveTo>
                      <a:pt x="790" y="1551"/>
                    </a:moveTo>
                    <a:cubicBezTo>
                      <a:pt x="743" y="1579"/>
                      <a:pt x="665" y="1579"/>
                      <a:pt x="617" y="1551"/>
                    </a:cubicBezTo>
                    <a:cubicBezTo>
                      <a:pt x="87" y="1245"/>
                      <a:pt x="87" y="1245"/>
                      <a:pt x="87" y="1245"/>
                    </a:cubicBezTo>
                    <a:cubicBezTo>
                      <a:pt x="39" y="1218"/>
                      <a:pt x="0" y="1150"/>
                      <a:pt x="0" y="1095"/>
                    </a:cubicBezTo>
                    <a:cubicBezTo>
                      <a:pt x="0" y="483"/>
                      <a:pt x="0" y="483"/>
                      <a:pt x="0" y="483"/>
                    </a:cubicBezTo>
                    <a:cubicBezTo>
                      <a:pt x="0" y="428"/>
                      <a:pt x="39" y="361"/>
                      <a:pt x="87" y="333"/>
                    </a:cubicBezTo>
                    <a:cubicBezTo>
                      <a:pt x="617" y="27"/>
                      <a:pt x="617" y="27"/>
                      <a:pt x="617" y="27"/>
                    </a:cubicBezTo>
                    <a:cubicBezTo>
                      <a:pt x="665" y="0"/>
                      <a:pt x="743" y="0"/>
                      <a:pt x="790" y="27"/>
                    </a:cubicBezTo>
                    <a:cubicBezTo>
                      <a:pt x="1320" y="333"/>
                      <a:pt x="1320" y="333"/>
                      <a:pt x="1320" y="333"/>
                    </a:cubicBezTo>
                    <a:cubicBezTo>
                      <a:pt x="1368" y="361"/>
                      <a:pt x="1407" y="428"/>
                      <a:pt x="1407" y="483"/>
                    </a:cubicBezTo>
                    <a:cubicBezTo>
                      <a:pt x="1407" y="1095"/>
                      <a:pt x="1407" y="1095"/>
                      <a:pt x="1407" y="1095"/>
                    </a:cubicBezTo>
                    <a:cubicBezTo>
                      <a:pt x="1407" y="1150"/>
                      <a:pt x="1368" y="1218"/>
                      <a:pt x="1320" y="1245"/>
                    </a:cubicBezTo>
                    <a:lnTo>
                      <a:pt x="790" y="1551"/>
                    </a:lnTo>
                    <a:close/>
                  </a:path>
                </a:pathLst>
              </a:custGeom>
              <a:solidFill>
                <a:schemeClr val="bg1">
                  <a:alpha val="7000"/>
                </a:schemeClr>
              </a:solidFill>
              <a:ln w="222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967B6A3-EA13-40CE-8A33-1B2F8A659DF5}"/>
                  </a:ext>
                </a:extLst>
              </p:cNvPr>
              <p:cNvSpPr/>
              <p:nvPr/>
            </p:nvSpPr>
            <p:spPr>
              <a:xfrm>
                <a:off x="1828386" y="4464164"/>
                <a:ext cx="2741222" cy="435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특정한 데이터를 적절한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  <a:p>
                <a:pPr algn="ctr"/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위치에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‘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삽입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＇</a:t>
                </a: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DF4E9CB-3280-4639-9BAD-1CC29DF982FF}"/>
                </a:ext>
              </a:extLst>
            </p:cNvPr>
            <p:cNvSpPr/>
            <p:nvPr/>
          </p:nvSpPr>
          <p:spPr bwMode="auto">
            <a:xfrm>
              <a:off x="1483800" y="1940900"/>
              <a:ext cx="1194318" cy="359028"/>
            </a:xfrm>
            <a:prstGeom prst="roundRect">
              <a:avLst/>
            </a:prstGeom>
            <a:solidFill>
              <a:srgbClr val="36A8E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ea typeface="Noto Sans CJK KR Regular" panose="020B0500000000000000"/>
                </a:rPr>
                <a:t>삽입 정렬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F9E2F06-3A49-44E6-AA73-5578F2F5F893}"/>
              </a:ext>
            </a:extLst>
          </p:cNvPr>
          <p:cNvGrpSpPr/>
          <p:nvPr/>
        </p:nvGrpSpPr>
        <p:grpSpPr>
          <a:xfrm>
            <a:off x="5995647" y="1779222"/>
            <a:ext cx="3101699" cy="2316915"/>
            <a:chOff x="746504" y="1296955"/>
            <a:chExt cx="2883104" cy="213204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79ECC96-01A4-4E41-9972-246A23A9CB1E}"/>
                </a:ext>
              </a:extLst>
            </p:cNvPr>
            <p:cNvGrpSpPr/>
            <p:nvPr/>
          </p:nvGrpSpPr>
          <p:grpSpPr>
            <a:xfrm>
              <a:off x="746504" y="1296955"/>
              <a:ext cx="2883104" cy="2132045"/>
              <a:chOff x="1828386" y="3370404"/>
              <a:chExt cx="2741222" cy="2012879"/>
            </a:xfrm>
          </p:grpSpPr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B2AFA9DE-C634-4AC4-9FA5-26185F200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191" y="3370404"/>
                <a:ext cx="1925993" cy="2012879"/>
              </a:xfrm>
              <a:custGeom>
                <a:avLst/>
                <a:gdLst>
                  <a:gd name="T0" fmla="*/ 790 w 1407"/>
                  <a:gd name="T1" fmla="*/ 1551 h 1579"/>
                  <a:gd name="T2" fmla="*/ 617 w 1407"/>
                  <a:gd name="T3" fmla="*/ 1551 h 1579"/>
                  <a:gd name="T4" fmla="*/ 87 w 1407"/>
                  <a:gd name="T5" fmla="*/ 1245 h 1579"/>
                  <a:gd name="T6" fmla="*/ 0 w 1407"/>
                  <a:gd name="T7" fmla="*/ 1095 h 1579"/>
                  <a:gd name="T8" fmla="*/ 0 w 1407"/>
                  <a:gd name="T9" fmla="*/ 483 h 1579"/>
                  <a:gd name="T10" fmla="*/ 87 w 1407"/>
                  <a:gd name="T11" fmla="*/ 333 h 1579"/>
                  <a:gd name="T12" fmla="*/ 617 w 1407"/>
                  <a:gd name="T13" fmla="*/ 27 h 1579"/>
                  <a:gd name="T14" fmla="*/ 790 w 1407"/>
                  <a:gd name="T15" fmla="*/ 27 h 1579"/>
                  <a:gd name="T16" fmla="*/ 1320 w 1407"/>
                  <a:gd name="T17" fmla="*/ 333 h 1579"/>
                  <a:gd name="T18" fmla="*/ 1407 w 1407"/>
                  <a:gd name="T19" fmla="*/ 483 h 1579"/>
                  <a:gd name="T20" fmla="*/ 1407 w 1407"/>
                  <a:gd name="T21" fmla="*/ 1095 h 1579"/>
                  <a:gd name="T22" fmla="*/ 1320 w 1407"/>
                  <a:gd name="T23" fmla="*/ 1245 h 1579"/>
                  <a:gd name="T24" fmla="*/ 790 w 1407"/>
                  <a:gd name="T25" fmla="*/ 1551 h 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07" h="1579">
                    <a:moveTo>
                      <a:pt x="790" y="1551"/>
                    </a:moveTo>
                    <a:cubicBezTo>
                      <a:pt x="743" y="1579"/>
                      <a:pt x="665" y="1579"/>
                      <a:pt x="617" y="1551"/>
                    </a:cubicBezTo>
                    <a:cubicBezTo>
                      <a:pt x="87" y="1245"/>
                      <a:pt x="87" y="1245"/>
                      <a:pt x="87" y="1245"/>
                    </a:cubicBezTo>
                    <a:cubicBezTo>
                      <a:pt x="39" y="1218"/>
                      <a:pt x="0" y="1150"/>
                      <a:pt x="0" y="1095"/>
                    </a:cubicBezTo>
                    <a:cubicBezTo>
                      <a:pt x="0" y="483"/>
                      <a:pt x="0" y="483"/>
                      <a:pt x="0" y="483"/>
                    </a:cubicBezTo>
                    <a:cubicBezTo>
                      <a:pt x="0" y="428"/>
                      <a:pt x="39" y="361"/>
                      <a:pt x="87" y="333"/>
                    </a:cubicBezTo>
                    <a:cubicBezTo>
                      <a:pt x="617" y="27"/>
                      <a:pt x="617" y="27"/>
                      <a:pt x="617" y="27"/>
                    </a:cubicBezTo>
                    <a:cubicBezTo>
                      <a:pt x="665" y="0"/>
                      <a:pt x="743" y="0"/>
                      <a:pt x="790" y="27"/>
                    </a:cubicBezTo>
                    <a:cubicBezTo>
                      <a:pt x="1320" y="333"/>
                      <a:pt x="1320" y="333"/>
                      <a:pt x="1320" y="333"/>
                    </a:cubicBezTo>
                    <a:cubicBezTo>
                      <a:pt x="1368" y="361"/>
                      <a:pt x="1407" y="428"/>
                      <a:pt x="1407" y="483"/>
                    </a:cubicBezTo>
                    <a:cubicBezTo>
                      <a:pt x="1407" y="1095"/>
                      <a:pt x="1407" y="1095"/>
                      <a:pt x="1407" y="1095"/>
                    </a:cubicBezTo>
                    <a:cubicBezTo>
                      <a:pt x="1407" y="1150"/>
                      <a:pt x="1368" y="1218"/>
                      <a:pt x="1320" y="1245"/>
                    </a:cubicBezTo>
                    <a:lnTo>
                      <a:pt x="790" y="1551"/>
                    </a:lnTo>
                    <a:close/>
                  </a:path>
                </a:pathLst>
              </a:custGeom>
              <a:solidFill>
                <a:schemeClr val="bg1">
                  <a:alpha val="7000"/>
                </a:schemeClr>
              </a:solidFill>
              <a:ln w="222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34A6660-BACB-4F6C-9FB5-C3DB5E12C391}"/>
                  </a:ext>
                </a:extLst>
              </p:cNvPr>
              <p:cNvSpPr/>
              <p:nvPr/>
            </p:nvSpPr>
            <p:spPr>
              <a:xfrm>
                <a:off x="1828386" y="4464164"/>
                <a:ext cx="2741222" cy="435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가장 많이 사용되는 알고리즘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</a:t>
                </a:r>
              </a:p>
              <a:p>
                <a:pPr algn="ctr"/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피벗을 사용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F5DE0E1-6992-4E32-A4BB-4B95D67E5AFF}"/>
                </a:ext>
              </a:extLst>
            </p:cNvPr>
            <p:cNvSpPr/>
            <p:nvPr/>
          </p:nvSpPr>
          <p:spPr bwMode="auto">
            <a:xfrm>
              <a:off x="1535355" y="1937675"/>
              <a:ext cx="1194318" cy="359028"/>
            </a:xfrm>
            <a:prstGeom prst="roundRect">
              <a:avLst/>
            </a:prstGeom>
            <a:solidFill>
              <a:srgbClr val="36A8E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ea typeface="Noto Sans CJK KR Regular" panose="020B0500000000000000"/>
                </a:rPr>
                <a:t>퀵</a:t>
              </a:r>
              <a:r>
                <a:rPr lang="ko-KR" altLang="en-US" sz="1600" dirty="0">
                  <a:solidFill>
                    <a:schemeClr val="bg1"/>
                  </a:solidFill>
                  <a:ea typeface="Noto Sans CJK KR Regular" panose="020B0500000000000000"/>
                </a:rPr>
                <a:t> 정렬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AE20468-57C9-4ED4-9B3F-A22542CB0C22}"/>
              </a:ext>
            </a:extLst>
          </p:cNvPr>
          <p:cNvGrpSpPr/>
          <p:nvPr/>
        </p:nvGrpSpPr>
        <p:grpSpPr>
          <a:xfrm>
            <a:off x="8909762" y="1779222"/>
            <a:ext cx="3101699" cy="2316915"/>
            <a:chOff x="746504" y="1296955"/>
            <a:chExt cx="2883104" cy="213204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CB12C37-7CEA-429B-9C83-A1CD7510CE62}"/>
                </a:ext>
              </a:extLst>
            </p:cNvPr>
            <p:cNvGrpSpPr/>
            <p:nvPr/>
          </p:nvGrpSpPr>
          <p:grpSpPr>
            <a:xfrm>
              <a:off x="746504" y="1296955"/>
              <a:ext cx="2883104" cy="2132045"/>
              <a:chOff x="1828386" y="3370404"/>
              <a:chExt cx="2741222" cy="2012879"/>
            </a:xfrm>
          </p:grpSpPr>
          <p:sp>
            <p:nvSpPr>
              <p:cNvPr id="44" name="Freeform 9">
                <a:extLst>
                  <a:ext uri="{FF2B5EF4-FFF2-40B4-BE49-F238E27FC236}">
                    <a16:creationId xmlns:a16="http://schemas.microsoft.com/office/drawing/2014/main" id="{B90B12F4-6CCC-4C61-99F6-E919F781D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191" y="3370404"/>
                <a:ext cx="1925993" cy="2012879"/>
              </a:xfrm>
              <a:custGeom>
                <a:avLst/>
                <a:gdLst>
                  <a:gd name="T0" fmla="*/ 790 w 1407"/>
                  <a:gd name="T1" fmla="*/ 1551 h 1579"/>
                  <a:gd name="T2" fmla="*/ 617 w 1407"/>
                  <a:gd name="T3" fmla="*/ 1551 h 1579"/>
                  <a:gd name="T4" fmla="*/ 87 w 1407"/>
                  <a:gd name="T5" fmla="*/ 1245 h 1579"/>
                  <a:gd name="T6" fmla="*/ 0 w 1407"/>
                  <a:gd name="T7" fmla="*/ 1095 h 1579"/>
                  <a:gd name="T8" fmla="*/ 0 w 1407"/>
                  <a:gd name="T9" fmla="*/ 483 h 1579"/>
                  <a:gd name="T10" fmla="*/ 87 w 1407"/>
                  <a:gd name="T11" fmla="*/ 333 h 1579"/>
                  <a:gd name="T12" fmla="*/ 617 w 1407"/>
                  <a:gd name="T13" fmla="*/ 27 h 1579"/>
                  <a:gd name="T14" fmla="*/ 790 w 1407"/>
                  <a:gd name="T15" fmla="*/ 27 h 1579"/>
                  <a:gd name="T16" fmla="*/ 1320 w 1407"/>
                  <a:gd name="T17" fmla="*/ 333 h 1579"/>
                  <a:gd name="T18" fmla="*/ 1407 w 1407"/>
                  <a:gd name="T19" fmla="*/ 483 h 1579"/>
                  <a:gd name="T20" fmla="*/ 1407 w 1407"/>
                  <a:gd name="T21" fmla="*/ 1095 h 1579"/>
                  <a:gd name="T22" fmla="*/ 1320 w 1407"/>
                  <a:gd name="T23" fmla="*/ 1245 h 1579"/>
                  <a:gd name="T24" fmla="*/ 790 w 1407"/>
                  <a:gd name="T25" fmla="*/ 1551 h 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07" h="1579">
                    <a:moveTo>
                      <a:pt x="790" y="1551"/>
                    </a:moveTo>
                    <a:cubicBezTo>
                      <a:pt x="743" y="1579"/>
                      <a:pt x="665" y="1579"/>
                      <a:pt x="617" y="1551"/>
                    </a:cubicBezTo>
                    <a:cubicBezTo>
                      <a:pt x="87" y="1245"/>
                      <a:pt x="87" y="1245"/>
                      <a:pt x="87" y="1245"/>
                    </a:cubicBezTo>
                    <a:cubicBezTo>
                      <a:pt x="39" y="1218"/>
                      <a:pt x="0" y="1150"/>
                      <a:pt x="0" y="1095"/>
                    </a:cubicBezTo>
                    <a:cubicBezTo>
                      <a:pt x="0" y="483"/>
                      <a:pt x="0" y="483"/>
                      <a:pt x="0" y="483"/>
                    </a:cubicBezTo>
                    <a:cubicBezTo>
                      <a:pt x="0" y="428"/>
                      <a:pt x="39" y="361"/>
                      <a:pt x="87" y="333"/>
                    </a:cubicBezTo>
                    <a:cubicBezTo>
                      <a:pt x="617" y="27"/>
                      <a:pt x="617" y="27"/>
                      <a:pt x="617" y="27"/>
                    </a:cubicBezTo>
                    <a:cubicBezTo>
                      <a:pt x="665" y="0"/>
                      <a:pt x="743" y="0"/>
                      <a:pt x="790" y="27"/>
                    </a:cubicBezTo>
                    <a:cubicBezTo>
                      <a:pt x="1320" y="333"/>
                      <a:pt x="1320" y="333"/>
                      <a:pt x="1320" y="333"/>
                    </a:cubicBezTo>
                    <a:cubicBezTo>
                      <a:pt x="1368" y="361"/>
                      <a:pt x="1407" y="428"/>
                      <a:pt x="1407" y="483"/>
                    </a:cubicBezTo>
                    <a:cubicBezTo>
                      <a:pt x="1407" y="1095"/>
                      <a:pt x="1407" y="1095"/>
                      <a:pt x="1407" y="1095"/>
                    </a:cubicBezTo>
                    <a:cubicBezTo>
                      <a:pt x="1407" y="1150"/>
                      <a:pt x="1368" y="1218"/>
                      <a:pt x="1320" y="1245"/>
                    </a:cubicBezTo>
                    <a:lnTo>
                      <a:pt x="790" y="1551"/>
                    </a:lnTo>
                    <a:close/>
                  </a:path>
                </a:pathLst>
              </a:custGeom>
              <a:solidFill>
                <a:schemeClr val="bg1">
                  <a:alpha val="7000"/>
                </a:schemeClr>
              </a:solidFill>
              <a:ln w="222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8496A63-7F94-4670-87EC-3FDC1AD40DAD}"/>
                  </a:ext>
                </a:extLst>
              </p:cNvPr>
              <p:cNvSpPr/>
              <p:nvPr/>
            </p:nvSpPr>
            <p:spPr>
              <a:xfrm>
                <a:off x="1828386" y="4464164"/>
                <a:ext cx="2741222" cy="5615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특정한 조건이 부합할 때만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  <a:p>
                <a:pPr algn="ctr"/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사용할 수 있지만 매우 빠른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  <a:p>
                <a:pPr algn="ctr"/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정렬 알고리즘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6BEB5953-D9E5-4B00-B9EC-90E60967FAE9}"/>
                </a:ext>
              </a:extLst>
            </p:cNvPr>
            <p:cNvSpPr/>
            <p:nvPr/>
          </p:nvSpPr>
          <p:spPr bwMode="auto">
            <a:xfrm>
              <a:off x="1535355" y="1937675"/>
              <a:ext cx="1194318" cy="359028"/>
            </a:xfrm>
            <a:prstGeom prst="roundRect">
              <a:avLst/>
            </a:prstGeom>
            <a:solidFill>
              <a:srgbClr val="36A8E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ea typeface="Noto Sans CJK KR Regular" panose="020B0500000000000000"/>
                </a:rPr>
                <a:t>계수 정렬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8143FB0-ACED-40AC-B2CA-59DCDC4EA30E}"/>
              </a:ext>
            </a:extLst>
          </p:cNvPr>
          <p:cNvSpPr/>
          <p:nvPr/>
        </p:nvSpPr>
        <p:spPr>
          <a:xfrm>
            <a:off x="1047059" y="5031932"/>
            <a:ext cx="7082119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449E0-C151-44C0-B44A-BE47B2386AD7}"/>
              </a:ext>
            </a:extLst>
          </p:cNvPr>
          <p:cNvSpPr txBox="1"/>
          <p:nvPr/>
        </p:nvSpPr>
        <p:spPr>
          <a:xfrm>
            <a:off x="887506" y="4096133"/>
            <a:ext cx="2074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비효율적이지만</a:t>
            </a:r>
            <a:r>
              <a:rPr lang="en-US" altLang="ko-KR" sz="900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특정 리스트에서 가장 작은 데이터를 찾는 일이 코테에서 잦으므로 코드 형태에 익숙해 져야 한다</a:t>
            </a:r>
            <a:r>
              <a:rPr lang="en-US" altLang="ko-KR" sz="900" dirty="0">
                <a:solidFill>
                  <a:schemeClr val="bg1"/>
                </a:solidFill>
              </a:rPr>
              <a:t>.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7FEF89-5BDC-4E03-9B3D-0B850F9F6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5" t="6838" r="1479" b="3119"/>
          <a:stretch/>
        </p:blipFill>
        <p:spPr>
          <a:xfrm>
            <a:off x="2393511" y="4663097"/>
            <a:ext cx="7159652" cy="18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27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58BEFD3-EFD7-440D-B809-746889A3BF85}"/>
              </a:ext>
            </a:extLst>
          </p:cNvPr>
          <p:cNvSpPr/>
          <p:nvPr/>
        </p:nvSpPr>
        <p:spPr>
          <a:xfrm>
            <a:off x="896943" y="348884"/>
            <a:ext cx="10488705" cy="4918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자유형: 도형 97">
            <a:extLst>
              <a:ext uri="{FF2B5EF4-FFF2-40B4-BE49-F238E27FC236}">
                <a16:creationId xmlns:a16="http://schemas.microsoft.com/office/drawing/2014/main" id="{4C955B60-77FE-45FB-A0AC-24C8C08B8C8E}"/>
              </a:ext>
            </a:extLst>
          </p:cNvPr>
          <p:cNvSpPr/>
          <p:nvPr/>
        </p:nvSpPr>
        <p:spPr>
          <a:xfrm rot="16200000">
            <a:off x="-1097906" y="2547065"/>
            <a:ext cx="4353578" cy="2185637"/>
          </a:xfrm>
          <a:custGeom>
            <a:avLst/>
            <a:gdLst>
              <a:gd name="connsiteX0" fmla="*/ 4353578 w 4353578"/>
              <a:gd name="connsiteY0" fmla="*/ 8848 h 2185637"/>
              <a:gd name="connsiteX1" fmla="*/ 3262628 w 4353578"/>
              <a:gd name="connsiteY1" fmla="*/ 1895476 h 2185637"/>
              <a:gd name="connsiteX2" fmla="*/ 1083290 w 4353578"/>
              <a:gd name="connsiteY2" fmla="*/ 1891047 h 2185637"/>
              <a:gd name="connsiteX3" fmla="*/ 18 w 4353578"/>
              <a:gd name="connsiteY3" fmla="*/ 0 h 2185637"/>
              <a:gd name="connsiteX4" fmla="*/ 2176789 w 4353578"/>
              <a:gd name="connsiteY4" fmla="*/ 8848 h 2185637"/>
              <a:gd name="connsiteX5" fmla="*/ 623901 w 4353578"/>
              <a:gd name="connsiteY5" fmla="*/ 2536 h 2185637"/>
              <a:gd name="connsiteX6" fmla="*/ 1396697 w 4353578"/>
              <a:gd name="connsiteY6" fmla="*/ 1351591 h 2185637"/>
              <a:gd name="connsiteX7" fmla="*/ 2951417 w 4353578"/>
              <a:gd name="connsiteY7" fmla="*/ 1354751 h 2185637"/>
              <a:gd name="connsiteX8" fmla="*/ 3729690 w 4353578"/>
              <a:gd name="connsiteY8" fmla="*/ 8848 h 2185637"/>
              <a:gd name="connsiteX9" fmla="*/ 4353578 w 4353578"/>
              <a:gd name="connsiteY9" fmla="*/ 8848 h 218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53578" h="2185637">
                <a:moveTo>
                  <a:pt x="4353578" y="8848"/>
                </a:moveTo>
                <a:cubicBezTo>
                  <a:pt x="4353578" y="787594"/>
                  <a:pt x="3937569" y="1507017"/>
                  <a:pt x="3262628" y="1895476"/>
                </a:cubicBezTo>
                <a:cubicBezTo>
                  <a:pt x="2587688" y="2283935"/>
                  <a:pt x="1756646" y="2282246"/>
                  <a:pt x="1083290" y="1891047"/>
                </a:cubicBezTo>
                <a:cubicBezTo>
                  <a:pt x="409934" y="1499848"/>
                  <a:pt x="-3147" y="778740"/>
                  <a:pt x="18" y="0"/>
                </a:cubicBezTo>
                <a:lnTo>
                  <a:pt x="2176789" y="8848"/>
                </a:lnTo>
                <a:lnTo>
                  <a:pt x="623901" y="2536"/>
                </a:lnTo>
                <a:cubicBezTo>
                  <a:pt x="621643" y="558081"/>
                  <a:pt x="916331" y="1072513"/>
                  <a:pt x="1396697" y="1351591"/>
                </a:cubicBezTo>
                <a:cubicBezTo>
                  <a:pt x="1877063" y="1630669"/>
                  <a:pt x="2469921" y="1631874"/>
                  <a:pt x="2951417" y="1354751"/>
                </a:cubicBezTo>
                <a:cubicBezTo>
                  <a:pt x="3432913" y="1077628"/>
                  <a:pt x="3729690" y="564398"/>
                  <a:pt x="3729690" y="8848"/>
                </a:cubicBezTo>
                <a:lnTo>
                  <a:pt x="4353578" y="8848"/>
                </a:lnTo>
                <a:close/>
              </a:path>
            </a:pathLst>
          </a:custGeom>
          <a:gradFill>
            <a:gsLst>
              <a:gs pos="67000">
                <a:srgbClr val="C1BBBD"/>
              </a:gs>
              <a:gs pos="100000">
                <a:schemeClr val="accent3">
                  <a:lumMod val="5000"/>
                  <a:lumOff val="95000"/>
                  <a:alpha val="0"/>
                </a:schemeClr>
              </a:gs>
              <a:gs pos="0">
                <a:srgbClr val="D5ECF1">
                  <a:alpha val="0"/>
                </a:srgbClr>
              </a:gs>
              <a:gs pos="54000">
                <a:srgbClr val="AEBFC9"/>
              </a:gs>
              <a:gs pos="43000">
                <a:srgbClr val="97ADBA">
                  <a:alpha val="35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956C8E06-7C46-426E-B8AC-F44E9F9000E4}"/>
              </a:ext>
            </a:extLst>
          </p:cNvPr>
          <p:cNvCxnSpPr>
            <a:cxnSpLocks/>
          </p:cNvCxnSpPr>
          <p:nvPr/>
        </p:nvCxnSpPr>
        <p:spPr>
          <a:xfrm>
            <a:off x="2470269" y="3639883"/>
            <a:ext cx="8547521" cy="0"/>
          </a:xfrm>
          <a:prstGeom prst="line">
            <a:avLst/>
          </a:prstGeom>
          <a:ln w="12700">
            <a:solidFill>
              <a:schemeClr val="bg1">
                <a:alpha val="66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69C01895-8AA5-4BC0-B77F-BAB8F14D4356}"/>
              </a:ext>
            </a:extLst>
          </p:cNvPr>
          <p:cNvSpPr/>
          <p:nvPr/>
        </p:nvSpPr>
        <p:spPr>
          <a:xfrm>
            <a:off x="3611307" y="3577714"/>
            <a:ext cx="124338" cy="124338"/>
          </a:xfrm>
          <a:prstGeom prst="ellipse">
            <a:avLst/>
          </a:prstGeom>
          <a:solidFill>
            <a:schemeClr val="bg1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9" name="Freeform 5">
            <a:extLst>
              <a:ext uri="{FF2B5EF4-FFF2-40B4-BE49-F238E27FC236}">
                <a16:creationId xmlns:a16="http://schemas.microsoft.com/office/drawing/2014/main" id="{7367719D-550E-4E3F-8438-845564D864A4}"/>
              </a:ext>
            </a:extLst>
          </p:cNvPr>
          <p:cNvSpPr>
            <a:spLocks/>
          </p:cNvSpPr>
          <p:nvPr/>
        </p:nvSpPr>
        <p:spPr bwMode="auto">
          <a:xfrm>
            <a:off x="541246" y="2331093"/>
            <a:ext cx="2335304" cy="2617580"/>
          </a:xfrm>
          <a:custGeom>
            <a:avLst/>
            <a:gdLst>
              <a:gd name="T0" fmla="*/ 790 w 1407"/>
              <a:gd name="T1" fmla="*/ 1551 h 1579"/>
              <a:gd name="T2" fmla="*/ 617 w 1407"/>
              <a:gd name="T3" fmla="*/ 1551 h 1579"/>
              <a:gd name="T4" fmla="*/ 87 w 1407"/>
              <a:gd name="T5" fmla="*/ 1245 h 1579"/>
              <a:gd name="T6" fmla="*/ 0 w 1407"/>
              <a:gd name="T7" fmla="*/ 1095 h 1579"/>
              <a:gd name="T8" fmla="*/ 0 w 1407"/>
              <a:gd name="T9" fmla="*/ 483 h 1579"/>
              <a:gd name="T10" fmla="*/ 87 w 1407"/>
              <a:gd name="T11" fmla="*/ 333 h 1579"/>
              <a:gd name="T12" fmla="*/ 617 w 1407"/>
              <a:gd name="T13" fmla="*/ 27 h 1579"/>
              <a:gd name="T14" fmla="*/ 790 w 1407"/>
              <a:gd name="T15" fmla="*/ 27 h 1579"/>
              <a:gd name="T16" fmla="*/ 1320 w 1407"/>
              <a:gd name="T17" fmla="*/ 333 h 1579"/>
              <a:gd name="T18" fmla="*/ 1407 w 1407"/>
              <a:gd name="T19" fmla="*/ 483 h 1579"/>
              <a:gd name="T20" fmla="*/ 1407 w 1407"/>
              <a:gd name="T21" fmla="*/ 1095 h 1579"/>
              <a:gd name="T22" fmla="*/ 1320 w 1407"/>
              <a:gd name="T23" fmla="*/ 1245 h 1579"/>
              <a:gd name="T24" fmla="*/ 790 w 1407"/>
              <a:gd name="T25" fmla="*/ 1551 h 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07" h="1579">
                <a:moveTo>
                  <a:pt x="790" y="1551"/>
                </a:moveTo>
                <a:cubicBezTo>
                  <a:pt x="743" y="1579"/>
                  <a:pt x="665" y="1579"/>
                  <a:pt x="617" y="1551"/>
                </a:cubicBezTo>
                <a:cubicBezTo>
                  <a:pt x="87" y="1245"/>
                  <a:pt x="87" y="1245"/>
                  <a:pt x="87" y="1245"/>
                </a:cubicBezTo>
                <a:cubicBezTo>
                  <a:pt x="39" y="1218"/>
                  <a:pt x="0" y="1150"/>
                  <a:pt x="0" y="1095"/>
                </a:cubicBezTo>
                <a:cubicBezTo>
                  <a:pt x="0" y="483"/>
                  <a:pt x="0" y="483"/>
                  <a:pt x="0" y="483"/>
                </a:cubicBezTo>
                <a:cubicBezTo>
                  <a:pt x="0" y="428"/>
                  <a:pt x="39" y="361"/>
                  <a:pt x="87" y="333"/>
                </a:cubicBezTo>
                <a:cubicBezTo>
                  <a:pt x="617" y="27"/>
                  <a:pt x="617" y="27"/>
                  <a:pt x="617" y="27"/>
                </a:cubicBezTo>
                <a:cubicBezTo>
                  <a:pt x="665" y="0"/>
                  <a:pt x="743" y="0"/>
                  <a:pt x="790" y="27"/>
                </a:cubicBezTo>
                <a:cubicBezTo>
                  <a:pt x="1320" y="333"/>
                  <a:pt x="1320" y="333"/>
                  <a:pt x="1320" y="333"/>
                </a:cubicBezTo>
                <a:cubicBezTo>
                  <a:pt x="1368" y="361"/>
                  <a:pt x="1407" y="428"/>
                  <a:pt x="1407" y="483"/>
                </a:cubicBezTo>
                <a:cubicBezTo>
                  <a:pt x="1407" y="1095"/>
                  <a:pt x="1407" y="1095"/>
                  <a:pt x="1407" y="1095"/>
                </a:cubicBezTo>
                <a:cubicBezTo>
                  <a:pt x="1407" y="1150"/>
                  <a:pt x="1368" y="1218"/>
                  <a:pt x="1320" y="1245"/>
                </a:cubicBezTo>
                <a:lnTo>
                  <a:pt x="790" y="155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228600" dist="241300" dir="5400000" algn="t" rotWithShape="0">
              <a:prstClr val="black">
                <a:alpha val="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922DF7-E750-46AE-ACCF-349388C92237}"/>
              </a:ext>
            </a:extLst>
          </p:cNvPr>
          <p:cNvSpPr txBox="1"/>
          <p:nvPr/>
        </p:nvSpPr>
        <p:spPr>
          <a:xfrm>
            <a:off x="876472" y="475748"/>
            <a:ext cx="5685101" cy="301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700" b="1" spc="-30" dirty="0">
                <a:solidFill>
                  <a:srgbClr val="36A8E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sorted() </a:t>
            </a:r>
            <a:r>
              <a:rPr lang="ko-KR" altLang="en-US" sz="1700" b="1" spc="-30" dirty="0">
                <a:solidFill>
                  <a:srgbClr val="36A8E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함수  </a:t>
            </a:r>
            <a:r>
              <a:rPr lang="ko-KR" altLang="en-US" sz="1700" b="1" spc="-30" dirty="0" err="1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파이썬의</a:t>
            </a:r>
            <a:r>
              <a:rPr lang="ko-KR" altLang="en-US" sz="1700" b="1" spc="-3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정렬 라이브러리 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0AFB6A-592E-4522-833C-285189332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00" y="2722630"/>
            <a:ext cx="1801745" cy="180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113C5D-B34C-45CB-9048-C90264125FE6}"/>
                  </a:ext>
                </a:extLst>
              </p:cNvPr>
              <p:cNvSpPr txBox="1"/>
              <p:nvPr/>
            </p:nvSpPr>
            <p:spPr>
              <a:xfrm>
                <a:off x="3218149" y="1463094"/>
                <a:ext cx="7409053" cy="4127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ko-KR" altLang="en-US" sz="1400" dirty="0"/>
                  <a:t>정렬 알고리즘 문제는 어느정도 정해진 답이 있는</a:t>
                </a:r>
                <a:r>
                  <a:rPr lang="en-US" altLang="ko-KR" sz="1400" dirty="0"/>
                  <a:t>, </a:t>
                </a:r>
              </a:p>
              <a:p>
                <a:r>
                  <a:rPr lang="ko-KR" altLang="en-US" sz="1400" dirty="0"/>
                  <a:t>    즉 외워서 잘 풀어낼 수 있는 문제</a:t>
                </a:r>
                <a:endParaRPr lang="en-US" altLang="ko-KR" sz="1400" dirty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en-US" altLang="ko-KR" sz="1400" dirty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ko-KR" altLang="en-US" sz="1400" dirty="0"/>
                  <a:t>정렬 문제는 미리 만들어진 라이브러리를 이용하는 것이 효과적인 </a:t>
                </a:r>
                <a:endParaRPr lang="en-US" altLang="ko-KR" sz="1400" dirty="0"/>
              </a:p>
              <a:p>
                <a:r>
                  <a:rPr lang="ko-KR" altLang="en-US" sz="1400" dirty="0"/>
                  <a:t>    경우가 많다</a:t>
                </a:r>
                <a:r>
                  <a:rPr lang="en-US" altLang="ko-KR" sz="1400" dirty="0"/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en-US" altLang="ko-KR" sz="1400" dirty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ko-KR" altLang="en-US" sz="1400" dirty="0" err="1"/>
                  <a:t>파이썬은</a:t>
                </a:r>
                <a:r>
                  <a:rPr lang="ko-KR" altLang="en-US" sz="1400" dirty="0"/>
                  <a:t> 기본 정렬 라이브러리인 </a:t>
                </a:r>
                <a:r>
                  <a:rPr lang="en-US" altLang="ko-KR" sz="1400" dirty="0"/>
                  <a:t>sorted() </a:t>
                </a:r>
                <a:r>
                  <a:rPr lang="ko-KR" altLang="en-US" sz="1400" dirty="0"/>
                  <a:t>함수를 제공한다</a:t>
                </a:r>
                <a:r>
                  <a:rPr lang="en-US" altLang="ko-KR" sz="1400" dirty="0"/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en-US" altLang="ko-KR" sz="1400" dirty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altLang="ko-KR" sz="1400" dirty="0"/>
                  <a:t>sorted()</a:t>
                </a:r>
                <a:r>
                  <a:rPr lang="ko-KR" altLang="en-US" sz="1400" dirty="0"/>
                  <a:t> 함수는 병합 정렬을 기반으로 만들어져 최악의 경우에도 </a:t>
                </a:r>
                <a:endParaRPr lang="en-US" altLang="ko-KR" sz="1400" dirty="0"/>
              </a:p>
              <a:p>
                <a:r>
                  <a:rPr lang="en-US" altLang="ko-KR" sz="1400" dirty="0"/>
                  <a:t>    O(</a:t>
                </a:r>
                <a:r>
                  <a:rPr lang="en-US" altLang="ko-KR" sz="1400" dirty="0" err="1"/>
                  <a:t>N</a:t>
                </a:r>
                <a:r>
                  <a:rPr lang="en-US" altLang="ko-KR" sz="1400" b="0" i="0" kern="1200" dirty="0" err="1">
                    <a:solidFill>
                      <a:schemeClr val="dk1"/>
                    </a:solidFill>
                    <a:effectLst/>
                    <a:latin typeface="+mn-lt"/>
                    <a:ea typeface="+mn-ea"/>
                    <a:cs typeface="+mn-cs"/>
                  </a:rPr>
                  <a:t>logN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을</m:t>
                    </m:r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/>
                  <a:t>보장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en-US" altLang="ko-KR" sz="1400" dirty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altLang="ko-KR" sz="1400" dirty="0"/>
                  <a:t>sorted() </a:t>
                </a:r>
                <a:r>
                  <a:rPr lang="ko-KR" altLang="en-US" sz="1400" dirty="0"/>
                  <a:t>함수는 리스트</a:t>
                </a:r>
                <a:r>
                  <a:rPr lang="en-US" altLang="ko-KR" sz="1400" dirty="0"/>
                  <a:t>, </a:t>
                </a:r>
                <a:r>
                  <a:rPr lang="ko-KR" altLang="en-US" sz="1400" dirty="0" err="1"/>
                  <a:t>딕셔너리</a:t>
                </a:r>
                <a:r>
                  <a:rPr lang="ko-KR" altLang="en-US" sz="1400" dirty="0"/>
                  <a:t> 자료형 등을 입력 받아 </a:t>
                </a:r>
                <a:endParaRPr lang="en-US" altLang="ko-KR" sz="1400" dirty="0"/>
              </a:p>
              <a:p>
                <a:r>
                  <a:rPr lang="en-US" altLang="ko-KR" sz="1400" dirty="0"/>
                  <a:t>    </a:t>
                </a:r>
                <a:r>
                  <a:rPr lang="ko-KR" altLang="en-US" sz="1400" dirty="0"/>
                  <a:t>리스트 자료형으로 반환</a:t>
                </a:r>
                <a:endParaRPr lang="en-US" altLang="ko-KR" sz="1400" dirty="0"/>
              </a:p>
              <a:p>
                <a:endParaRPr lang="en-US" altLang="ko-KR" sz="1600" dirty="0"/>
              </a:p>
              <a:p>
                <a:endParaRPr lang="en-US" altLang="ko-KR" sz="1600" dirty="0"/>
              </a:p>
              <a:p>
                <a:endParaRPr lang="en-US" altLang="ko-KR" sz="1600" dirty="0"/>
              </a:p>
              <a:p>
                <a:r>
                  <a:rPr lang="ko-KR" altLang="en-US" sz="1600" b="1" dirty="0"/>
                  <a:t>단순히 정렬해야 하는 상황에는 라이브러리 사용</a:t>
                </a:r>
                <a:r>
                  <a:rPr lang="en-US" altLang="ko-KR" sz="1600" b="1" dirty="0"/>
                  <a:t>, </a:t>
                </a:r>
              </a:p>
              <a:p>
                <a:r>
                  <a:rPr lang="ko-KR" altLang="en-US" sz="1600" b="1" dirty="0"/>
                  <a:t>데이터의 범위가 한정되어 있고 더 빨리 동작해야 할 때는 계수 정렬 사용</a:t>
                </a:r>
                <a:endParaRPr lang="en-US" altLang="ko-KR" sz="16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113C5D-B34C-45CB-9048-C90264125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149" y="1463094"/>
                <a:ext cx="7409053" cy="4127540"/>
              </a:xfrm>
              <a:prstGeom prst="rect">
                <a:avLst/>
              </a:prstGeom>
              <a:blipFill>
                <a:blip r:embed="rId5"/>
                <a:stretch>
                  <a:fillRect l="-494" t="-295" b="-8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010C27C5-D37B-4CF5-AFB4-3E54928CBB70}"/>
              </a:ext>
            </a:extLst>
          </p:cNvPr>
          <p:cNvCxnSpPr>
            <a:cxnSpLocks/>
          </p:cNvCxnSpPr>
          <p:nvPr/>
        </p:nvCxnSpPr>
        <p:spPr>
          <a:xfrm>
            <a:off x="2331218" y="516675"/>
            <a:ext cx="0" cy="168553"/>
          </a:xfrm>
          <a:prstGeom prst="line">
            <a:avLst/>
          </a:prstGeom>
          <a:ln>
            <a:solidFill>
              <a:srgbClr val="17A2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953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3753BD6-9A5D-4ACA-B6BF-8B37B7A38473}"/>
              </a:ext>
            </a:extLst>
          </p:cNvPr>
          <p:cNvSpPr/>
          <p:nvPr/>
        </p:nvSpPr>
        <p:spPr>
          <a:xfrm>
            <a:off x="896943" y="348884"/>
            <a:ext cx="10488705" cy="4918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6956C2-22A9-421A-8421-F9AB38418204}"/>
              </a:ext>
            </a:extLst>
          </p:cNvPr>
          <p:cNvSpPr txBox="1"/>
          <p:nvPr/>
        </p:nvSpPr>
        <p:spPr>
          <a:xfrm>
            <a:off x="876473" y="475748"/>
            <a:ext cx="1714327" cy="301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700" b="1" spc="-30" dirty="0">
                <a:solidFill>
                  <a:srgbClr val="36A8E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정렬</a:t>
            </a:r>
            <a:r>
              <a:rPr lang="en-US" altLang="ko-KR" sz="1700" b="1" spc="-30" dirty="0">
                <a:solidFill>
                  <a:srgbClr val="36A8E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1700" b="1" spc="-30" dirty="0">
                <a:solidFill>
                  <a:srgbClr val="36A8E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예제 문제</a:t>
            </a:r>
            <a:endParaRPr lang="ko-KR" altLang="en-US" sz="1700" spc="-30" dirty="0">
              <a:solidFill>
                <a:srgbClr val="36A8E2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6F45C87-D1CF-46F0-8A69-2417C35F78CA}"/>
              </a:ext>
            </a:extLst>
          </p:cNvPr>
          <p:cNvCxnSpPr>
            <a:cxnSpLocks/>
          </p:cNvCxnSpPr>
          <p:nvPr/>
        </p:nvCxnSpPr>
        <p:spPr>
          <a:xfrm>
            <a:off x="2763871" y="512632"/>
            <a:ext cx="0" cy="161582"/>
          </a:xfrm>
          <a:prstGeom prst="line">
            <a:avLst/>
          </a:prstGeom>
          <a:ln>
            <a:solidFill>
              <a:srgbClr val="17A2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14C75E-4464-46AA-B43E-CD59B579587F}"/>
              </a:ext>
            </a:extLst>
          </p:cNvPr>
          <p:cNvSpPr/>
          <p:nvPr/>
        </p:nvSpPr>
        <p:spPr>
          <a:xfrm>
            <a:off x="353810" y="414448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Noto Sans" panose="020B0502040504020204" pitchFamily="34" charset="0"/>
                <a:ea typeface="에스코어 드림 9 Black" panose="020B0A03030302020204" pitchFamily="34" charset="-127"/>
              </a:rPr>
              <a:t>04</a:t>
            </a:r>
            <a:endParaRPr lang="ko-KR" altLang="en-US" sz="2000" dirty="0">
              <a:latin typeface="Noto Sans" panose="020B0502040504020204" pitchFamily="34" charset="0"/>
              <a:ea typeface="Noto Sans CJK KR Medium" panose="020B06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5C66B-9391-4239-AEDA-2A11BDC78458}"/>
              </a:ext>
            </a:extLst>
          </p:cNvPr>
          <p:cNvSpPr txBox="1"/>
          <p:nvPr/>
        </p:nvSpPr>
        <p:spPr>
          <a:xfrm>
            <a:off x="3075991" y="431776"/>
            <a:ext cx="2716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교재 </a:t>
            </a:r>
            <a:r>
              <a:rPr lang="en-US" altLang="ko-KR" dirty="0"/>
              <a:t>p. 182 </a:t>
            </a:r>
            <a:r>
              <a:rPr lang="ko-KR" altLang="en-US" dirty="0"/>
              <a:t>참고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EE026C-B49F-4FE5-9624-00152FAE8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74" b="2032"/>
          <a:stretch/>
        </p:blipFill>
        <p:spPr>
          <a:xfrm>
            <a:off x="1116532" y="1185744"/>
            <a:ext cx="9333753" cy="527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77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>
            <a:extLst>
              <a:ext uri="{FF2B5EF4-FFF2-40B4-BE49-F238E27FC236}">
                <a16:creationId xmlns:a16="http://schemas.microsoft.com/office/drawing/2014/main" id="{1C304042-A77B-45B7-B179-7546D3589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870D502F-0E17-4343-A7EE-3D8A46C14082}"/>
              </a:ext>
            </a:extLst>
          </p:cNvPr>
          <p:cNvSpPr/>
          <p:nvPr/>
        </p:nvSpPr>
        <p:spPr>
          <a:xfrm>
            <a:off x="0" y="10508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27E2B21-39FA-4077-90E4-A408D080BEB8}"/>
              </a:ext>
            </a:extLst>
          </p:cNvPr>
          <p:cNvSpPr txBox="1"/>
          <p:nvPr/>
        </p:nvSpPr>
        <p:spPr>
          <a:xfrm>
            <a:off x="3890332" y="672545"/>
            <a:ext cx="441133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3200" spc="-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그래프를 표현하는 방식</a:t>
            </a:r>
            <a:endParaRPr lang="en-US" altLang="ko-KR" sz="3200" spc="-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F8DA66E-783F-4080-8439-B8D97A53B4C6}"/>
              </a:ext>
            </a:extLst>
          </p:cNvPr>
          <p:cNvSpPr/>
          <p:nvPr/>
        </p:nvSpPr>
        <p:spPr>
          <a:xfrm>
            <a:off x="2492187" y="1311984"/>
            <a:ext cx="7082119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프로그래밍에서 그래프는 크게 두 가지 방식으로 나타낼 수 있는데 코딩 테스트에서는 이 두 방식 모두 필요하니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알아두기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08CA379C-B484-4FBF-841D-C4003026F696}"/>
              </a:ext>
            </a:extLst>
          </p:cNvPr>
          <p:cNvCxnSpPr/>
          <p:nvPr/>
        </p:nvCxnSpPr>
        <p:spPr>
          <a:xfrm>
            <a:off x="5973337" y="1176762"/>
            <a:ext cx="22739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7EDC2A3-7079-437D-878D-01CA3D7EB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132" y="3143059"/>
            <a:ext cx="2650337" cy="24378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ACCCC9-4E0D-4764-8227-A546E1821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252" y="3464385"/>
            <a:ext cx="3848965" cy="1848847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B810D7E6-8539-4275-99B4-46A8CA6DB488}"/>
              </a:ext>
            </a:extLst>
          </p:cNvPr>
          <p:cNvGrpSpPr/>
          <p:nvPr/>
        </p:nvGrpSpPr>
        <p:grpSpPr>
          <a:xfrm>
            <a:off x="740228" y="3054320"/>
            <a:ext cx="2741222" cy="2615341"/>
            <a:chOff x="1756795" y="3113115"/>
            <a:chExt cx="2741222" cy="2615341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28A56EFE-FFF9-4DBB-A272-E9B20CBA5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600" y="3113115"/>
              <a:ext cx="2598039" cy="2615341"/>
            </a:xfrm>
            <a:custGeom>
              <a:avLst/>
              <a:gdLst>
                <a:gd name="T0" fmla="*/ 790 w 1407"/>
                <a:gd name="T1" fmla="*/ 1551 h 1579"/>
                <a:gd name="T2" fmla="*/ 617 w 1407"/>
                <a:gd name="T3" fmla="*/ 1551 h 1579"/>
                <a:gd name="T4" fmla="*/ 87 w 1407"/>
                <a:gd name="T5" fmla="*/ 1245 h 1579"/>
                <a:gd name="T6" fmla="*/ 0 w 1407"/>
                <a:gd name="T7" fmla="*/ 1095 h 1579"/>
                <a:gd name="T8" fmla="*/ 0 w 1407"/>
                <a:gd name="T9" fmla="*/ 483 h 1579"/>
                <a:gd name="T10" fmla="*/ 87 w 1407"/>
                <a:gd name="T11" fmla="*/ 333 h 1579"/>
                <a:gd name="T12" fmla="*/ 617 w 1407"/>
                <a:gd name="T13" fmla="*/ 27 h 1579"/>
                <a:gd name="T14" fmla="*/ 790 w 1407"/>
                <a:gd name="T15" fmla="*/ 27 h 1579"/>
                <a:gd name="T16" fmla="*/ 1320 w 1407"/>
                <a:gd name="T17" fmla="*/ 333 h 1579"/>
                <a:gd name="T18" fmla="*/ 1407 w 1407"/>
                <a:gd name="T19" fmla="*/ 483 h 1579"/>
                <a:gd name="T20" fmla="*/ 1407 w 1407"/>
                <a:gd name="T21" fmla="*/ 1095 h 1579"/>
                <a:gd name="T22" fmla="*/ 1320 w 1407"/>
                <a:gd name="T23" fmla="*/ 1245 h 1579"/>
                <a:gd name="T24" fmla="*/ 790 w 1407"/>
                <a:gd name="T25" fmla="*/ 1551 h 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7" h="1579">
                  <a:moveTo>
                    <a:pt x="790" y="1551"/>
                  </a:moveTo>
                  <a:cubicBezTo>
                    <a:pt x="743" y="1579"/>
                    <a:pt x="665" y="1579"/>
                    <a:pt x="617" y="1551"/>
                  </a:cubicBezTo>
                  <a:cubicBezTo>
                    <a:pt x="87" y="1245"/>
                    <a:pt x="87" y="1245"/>
                    <a:pt x="87" y="1245"/>
                  </a:cubicBezTo>
                  <a:cubicBezTo>
                    <a:pt x="39" y="1218"/>
                    <a:pt x="0" y="1150"/>
                    <a:pt x="0" y="1095"/>
                  </a:cubicBezTo>
                  <a:cubicBezTo>
                    <a:pt x="0" y="483"/>
                    <a:pt x="0" y="483"/>
                    <a:pt x="0" y="483"/>
                  </a:cubicBezTo>
                  <a:cubicBezTo>
                    <a:pt x="0" y="428"/>
                    <a:pt x="39" y="361"/>
                    <a:pt x="87" y="333"/>
                  </a:cubicBezTo>
                  <a:cubicBezTo>
                    <a:pt x="617" y="27"/>
                    <a:pt x="617" y="27"/>
                    <a:pt x="617" y="27"/>
                  </a:cubicBezTo>
                  <a:cubicBezTo>
                    <a:pt x="665" y="0"/>
                    <a:pt x="743" y="0"/>
                    <a:pt x="790" y="27"/>
                  </a:cubicBezTo>
                  <a:cubicBezTo>
                    <a:pt x="1320" y="333"/>
                    <a:pt x="1320" y="333"/>
                    <a:pt x="1320" y="333"/>
                  </a:cubicBezTo>
                  <a:cubicBezTo>
                    <a:pt x="1368" y="361"/>
                    <a:pt x="1407" y="428"/>
                    <a:pt x="1407" y="483"/>
                  </a:cubicBezTo>
                  <a:cubicBezTo>
                    <a:pt x="1407" y="1095"/>
                    <a:pt x="1407" y="1095"/>
                    <a:pt x="1407" y="1095"/>
                  </a:cubicBezTo>
                  <a:cubicBezTo>
                    <a:pt x="1407" y="1150"/>
                    <a:pt x="1368" y="1218"/>
                    <a:pt x="1320" y="1245"/>
                  </a:cubicBezTo>
                  <a:lnTo>
                    <a:pt x="790" y="1551"/>
                  </a:ln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59940D-04B5-4B58-A124-E02BC321F51A}"/>
                </a:ext>
              </a:extLst>
            </p:cNvPr>
            <p:cNvSpPr txBox="1"/>
            <p:nvPr/>
          </p:nvSpPr>
          <p:spPr>
            <a:xfrm>
              <a:off x="2161813" y="4250668"/>
              <a:ext cx="1902216" cy="330072"/>
            </a:xfrm>
            <a:prstGeom prst="rect">
              <a:avLst/>
            </a:prstGeom>
            <a:noFill/>
          </p:spPr>
          <p:txBody>
            <a:bodyPr wrap="square" tIns="108000" bIns="36000" rtlCol="0" anchor="ctr" anchorCtr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ko-KR" altLang="en-US" sz="1500" b="1" spc="-3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인접행렬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BC66D72-0C6A-46C1-9386-7474E0D83060}"/>
                </a:ext>
              </a:extLst>
            </p:cNvPr>
            <p:cNvSpPr/>
            <p:nvPr/>
          </p:nvSpPr>
          <p:spPr>
            <a:xfrm>
              <a:off x="1756795" y="4712926"/>
              <a:ext cx="274122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차원 배열로 그래프의 연결 관계를 </a:t>
              </a:r>
              <a:b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</a:b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표현하는 방식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CDB5FF7-13E9-41FB-9AAD-F4E4297BED0D}"/>
                </a:ext>
              </a:extLst>
            </p:cNvPr>
            <p:cNvGrpSpPr/>
            <p:nvPr/>
          </p:nvGrpSpPr>
          <p:grpSpPr>
            <a:xfrm>
              <a:off x="2755866" y="3439508"/>
              <a:ext cx="714110" cy="661369"/>
              <a:chOff x="1814569" y="2426492"/>
              <a:chExt cx="714110" cy="661369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E1E523FB-29D3-4BEB-B3A1-1EDEF505C7C5}"/>
                  </a:ext>
                </a:extLst>
              </p:cNvPr>
              <p:cNvSpPr/>
              <p:nvPr/>
            </p:nvSpPr>
            <p:spPr>
              <a:xfrm>
                <a:off x="1814569" y="2426492"/>
                <a:ext cx="714110" cy="661369"/>
              </a:xfrm>
              <a:prstGeom prst="ellipse">
                <a:avLst/>
              </a:prstGeom>
              <a:solidFill>
                <a:srgbClr val="36A8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49DAAE74-CC02-428F-90FE-D52D719B6F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2107" y="2635279"/>
                <a:ext cx="355308" cy="29909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93313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744EFCA-BADC-4D0E-ADDC-2E69D7F417FB}"/>
              </a:ext>
            </a:extLst>
          </p:cNvPr>
          <p:cNvSpPr/>
          <p:nvPr/>
        </p:nvSpPr>
        <p:spPr>
          <a:xfrm>
            <a:off x="896943" y="348884"/>
            <a:ext cx="10488705" cy="4918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6956C2-22A9-421A-8421-F9AB38418204}"/>
              </a:ext>
            </a:extLst>
          </p:cNvPr>
          <p:cNvSpPr txBox="1"/>
          <p:nvPr/>
        </p:nvSpPr>
        <p:spPr>
          <a:xfrm>
            <a:off x="876473" y="475748"/>
            <a:ext cx="1714327" cy="301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700" b="1" spc="-30" dirty="0">
                <a:solidFill>
                  <a:srgbClr val="36A8E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정렬</a:t>
            </a:r>
            <a:r>
              <a:rPr lang="en-US" altLang="ko-KR" sz="1700" b="1" spc="-30" dirty="0">
                <a:solidFill>
                  <a:srgbClr val="36A8E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1700" b="1" spc="-30" dirty="0">
                <a:solidFill>
                  <a:srgbClr val="36A8E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예제 문제</a:t>
            </a:r>
            <a:endParaRPr lang="ko-KR" altLang="en-US" sz="1700" spc="-30" dirty="0">
              <a:solidFill>
                <a:srgbClr val="36A8E2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6F45C87-D1CF-46F0-8A69-2417C35F78CA}"/>
              </a:ext>
            </a:extLst>
          </p:cNvPr>
          <p:cNvCxnSpPr>
            <a:cxnSpLocks/>
          </p:cNvCxnSpPr>
          <p:nvPr/>
        </p:nvCxnSpPr>
        <p:spPr>
          <a:xfrm>
            <a:off x="2763871" y="512632"/>
            <a:ext cx="0" cy="161582"/>
          </a:xfrm>
          <a:prstGeom prst="line">
            <a:avLst/>
          </a:prstGeom>
          <a:ln>
            <a:solidFill>
              <a:srgbClr val="17A2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14C75E-4464-46AA-B43E-CD59B579587F}"/>
              </a:ext>
            </a:extLst>
          </p:cNvPr>
          <p:cNvSpPr/>
          <p:nvPr/>
        </p:nvSpPr>
        <p:spPr>
          <a:xfrm>
            <a:off x="353810" y="414448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Noto Sans" panose="020B0502040504020204" pitchFamily="34" charset="0"/>
                <a:ea typeface="에스코어 드림 9 Black" panose="020B0A03030302020204" pitchFamily="34" charset="-127"/>
              </a:rPr>
              <a:t>04</a:t>
            </a:r>
            <a:endParaRPr lang="ko-KR" altLang="en-US" sz="2000" dirty="0">
              <a:latin typeface="Noto Sans" panose="020B0502040504020204" pitchFamily="34" charset="0"/>
              <a:ea typeface="Noto Sans CJK KR Medium" panose="020B06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5C66B-9391-4239-AEDA-2A11BDC78458}"/>
              </a:ext>
            </a:extLst>
          </p:cNvPr>
          <p:cNvSpPr txBox="1"/>
          <p:nvPr/>
        </p:nvSpPr>
        <p:spPr>
          <a:xfrm>
            <a:off x="3075991" y="431776"/>
            <a:ext cx="2716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교재 </a:t>
            </a:r>
            <a:r>
              <a:rPr lang="en-US" altLang="ko-KR" dirty="0"/>
              <a:t>p. 182 </a:t>
            </a:r>
            <a:r>
              <a:rPr lang="ko-KR" altLang="en-US" dirty="0"/>
              <a:t>참고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E97EA0-80AC-408E-A44A-0A3E83AC3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73" y="1608491"/>
            <a:ext cx="9134669" cy="364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45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사람, 노트북, 테이블이(가) 표시된 사진&#10;&#10;자동 생성된 설명">
            <a:extLst>
              <a:ext uri="{FF2B5EF4-FFF2-40B4-BE49-F238E27FC236}">
                <a16:creationId xmlns:a16="http://schemas.microsoft.com/office/drawing/2014/main" id="{B01DC4A8-4147-4E1A-8CC5-C17CDB763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7746EC-D9B7-4A31-A36A-E38B9F3EFA83}"/>
              </a:ext>
            </a:extLst>
          </p:cNvPr>
          <p:cNvSpPr/>
          <p:nvPr/>
        </p:nvSpPr>
        <p:spPr>
          <a:xfrm>
            <a:off x="0" y="-12700"/>
            <a:ext cx="12192504" cy="6870700"/>
          </a:xfrm>
          <a:prstGeom prst="rect">
            <a:avLst/>
          </a:prstGeom>
          <a:solidFill>
            <a:srgbClr val="0B3D4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69DBD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D9E7D5-7D50-4B3C-B08F-E0A7ED675884}"/>
              </a:ext>
            </a:extLst>
          </p:cNvPr>
          <p:cNvSpPr txBox="1"/>
          <p:nvPr/>
        </p:nvSpPr>
        <p:spPr>
          <a:xfrm>
            <a:off x="-504" y="81700"/>
            <a:ext cx="5039035" cy="1232730"/>
          </a:xfrm>
          <a:prstGeom prst="rect">
            <a:avLst/>
          </a:prstGeom>
          <a:noFill/>
        </p:spPr>
        <p:txBody>
          <a:bodyPr wrap="square" tIns="90000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4000" b="1" dirty="0">
                <a:solidFill>
                  <a:schemeClr val="bg1">
                    <a:alpha val="44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코딩 테스트 스터디</a:t>
            </a:r>
            <a:endParaRPr lang="en-US" altLang="ko-KR" sz="4000" b="1" dirty="0">
              <a:solidFill>
                <a:schemeClr val="bg1">
                  <a:alpha val="44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900" b="1" dirty="0">
              <a:solidFill>
                <a:schemeClr val="bg1">
                  <a:alpha val="44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4000" b="1" dirty="0">
                <a:solidFill>
                  <a:schemeClr val="bg1">
                    <a:alpha val="44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r>
              <a:rPr lang="ko-KR" altLang="en-US" sz="4000" b="1" dirty="0">
                <a:solidFill>
                  <a:schemeClr val="bg1">
                    <a:alpha val="44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주차</a:t>
            </a:r>
            <a:endParaRPr lang="en-US" altLang="ko-KR" sz="4000" b="1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BF4441-1D95-4EDC-8FDD-9FBC45070616}"/>
              </a:ext>
            </a:extLst>
          </p:cNvPr>
          <p:cNvCxnSpPr>
            <a:cxnSpLocks/>
          </p:cNvCxnSpPr>
          <p:nvPr/>
        </p:nvCxnSpPr>
        <p:spPr>
          <a:xfrm>
            <a:off x="3733800" y="3362324"/>
            <a:ext cx="2632784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01AA0F0D-FF25-4091-9A5C-A40A0A561568}"/>
              </a:ext>
            </a:extLst>
          </p:cNvPr>
          <p:cNvSpPr/>
          <p:nvPr/>
        </p:nvSpPr>
        <p:spPr>
          <a:xfrm>
            <a:off x="6264986" y="0"/>
            <a:ext cx="5915368" cy="6857998"/>
          </a:xfrm>
          <a:custGeom>
            <a:avLst/>
            <a:gdLst>
              <a:gd name="connsiteX0" fmla="*/ 2562903 w 5915368"/>
              <a:gd name="connsiteY0" fmla="*/ 0 h 6857998"/>
              <a:gd name="connsiteX1" fmla="*/ 4202442 w 5915368"/>
              <a:gd name="connsiteY1" fmla="*/ 0 h 6857998"/>
              <a:gd name="connsiteX2" fmla="*/ 4247183 w 5915368"/>
              <a:gd name="connsiteY2" fmla="*/ 25800 h 6857998"/>
              <a:gd name="connsiteX3" fmla="*/ 5893455 w 5915368"/>
              <a:gd name="connsiteY3" fmla="*/ 975125 h 6857998"/>
              <a:gd name="connsiteX4" fmla="*/ 5915368 w 5915368"/>
              <a:gd name="connsiteY4" fmla="*/ 987761 h 6857998"/>
              <a:gd name="connsiteX5" fmla="*/ 5915368 w 5915368"/>
              <a:gd name="connsiteY5" fmla="*/ 5865434 h 6857998"/>
              <a:gd name="connsiteX6" fmla="*/ 4194114 w 5915368"/>
              <a:gd name="connsiteY6" fmla="*/ 6857998 h 6857998"/>
              <a:gd name="connsiteX7" fmla="*/ 2571232 w 5915368"/>
              <a:gd name="connsiteY7" fmla="*/ 6857998 h 6857998"/>
              <a:gd name="connsiteX8" fmla="*/ 2518164 w 5915368"/>
              <a:gd name="connsiteY8" fmla="*/ 6827396 h 6857998"/>
              <a:gd name="connsiteX9" fmla="*/ 418327 w 5915368"/>
              <a:gd name="connsiteY9" fmla="*/ 5616521 h 6857998"/>
              <a:gd name="connsiteX10" fmla="*/ 0 w 5915368"/>
              <a:gd name="connsiteY10" fmla="*/ 4896152 h 6857998"/>
              <a:gd name="connsiteX11" fmla="*/ 0 w 5915368"/>
              <a:gd name="connsiteY11" fmla="*/ 1957044 h 6857998"/>
              <a:gd name="connsiteX12" fmla="*/ 418327 w 5915368"/>
              <a:gd name="connsiteY12" fmla="*/ 1236674 h 6857998"/>
              <a:gd name="connsiteX13" fmla="*/ 2513186 w 5915368"/>
              <a:gd name="connsiteY13" fmla="*/ 28670 h 6857998"/>
              <a:gd name="connsiteX14" fmla="*/ 2562903 w 5915368"/>
              <a:gd name="connsiteY1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15368" h="6857998">
                <a:moveTo>
                  <a:pt x="2562903" y="0"/>
                </a:moveTo>
                <a:lnTo>
                  <a:pt x="4202442" y="0"/>
                </a:lnTo>
                <a:lnTo>
                  <a:pt x="4247183" y="25800"/>
                </a:lnTo>
                <a:cubicBezTo>
                  <a:pt x="5087118" y="510149"/>
                  <a:pt x="5591079" y="800759"/>
                  <a:pt x="5893455" y="975125"/>
                </a:cubicBezTo>
                <a:lnTo>
                  <a:pt x="5915368" y="987761"/>
                </a:lnTo>
                <a:lnTo>
                  <a:pt x="5915368" y="5865434"/>
                </a:lnTo>
                <a:lnTo>
                  <a:pt x="4194114" y="6857998"/>
                </a:lnTo>
                <a:lnTo>
                  <a:pt x="2571232" y="6857998"/>
                </a:lnTo>
                <a:lnTo>
                  <a:pt x="2518164" y="6827396"/>
                </a:lnTo>
                <a:cubicBezTo>
                  <a:pt x="418327" y="5616521"/>
                  <a:pt x="418327" y="5616521"/>
                  <a:pt x="418327" y="5616521"/>
                </a:cubicBezTo>
                <a:cubicBezTo>
                  <a:pt x="187526" y="5486855"/>
                  <a:pt x="0" y="5160287"/>
                  <a:pt x="0" y="4896152"/>
                </a:cubicBezTo>
                <a:cubicBezTo>
                  <a:pt x="0" y="1957044"/>
                  <a:pt x="0" y="1957044"/>
                  <a:pt x="0" y="1957044"/>
                </a:cubicBezTo>
                <a:cubicBezTo>
                  <a:pt x="0" y="1692908"/>
                  <a:pt x="187526" y="1371143"/>
                  <a:pt x="418327" y="1236674"/>
                </a:cubicBezTo>
                <a:cubicBezTo>
                  <a:pt x="1533262" y="593745"/>
                  <a:pt x="2160414" y="232097"/>
                  <a:pt x="2513186" y="28670"/>
                </a:cubicBezTo>
                <a:lnTo>
                  <a:pt x="2562903" y="0"/>
                </a:lnTo>
                <a:close/>
              </a:path>
            </a:pathLst>
          </a:custGeom>
          <a:solidFill>
            <a:srgbClr val="36A8E2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C07854DA-FDA6-412E-82CA-170D2C202FD0}"/>
              </a:ext>
            </a:extLst>
          </p:cNvPr>
          <p:cNvSpPr>
            <a:spLocks/>
          </p:cNvSpPr>
          <p:nvPr/>
        </p:nvSpPr>
        <p:spPr bwMode="auto">
          <a:xfrm>
            <a:off x="7486438" y="1006546"/>
            <a:ext cx="4322442" cy="4844906"/>
          </a:xfrm>
          <a:custGeom>
            <a:avLst/>
            <a:gdLst>
              <a:gd name="T0" fmla="*/ 790 w 1407"/>
              <a:gd name="T1" fmla="*/ 1551 h 1579"/>
              <a:gd name="T2" fmla="*/ 617 w 1407"/>
              <a:gd name="T3" fmla="*/ 1551 h 1579"/>
              <a:gd name="T4" fmla="*/ 87 w 1407"/>
              <a:gd name="T5" fmla="*/ 1245 h 1579"/>
              <a:gd name="T6" fmla="*/ 0 w 1407"/>
              <a:gd name="T7" fmla="*/ 1095 h 1579"/>
              <a:gd name="T8" fmla="*/ 0 w 1407"/>
              <a:gd name="T9" fmla="*/ 483 h 1579"/>
              <a:gd name="T10" fmla="*/ 87 w 1407"/>
              <a:gd name="T11" fmla="*/ 333 h 1579"/>
              <a:gd name="T12" fmla="*/ 617 w 1407"/>
              <a:gd name="T13" fmla="*/ 27 h 1579"/>
              <a:gd name="T14" fmla="*/ 790 w 1407"/>
              <a:gd name="T15" fmla="*/ 27 h 1579"/>
              <a:gd name="T16" fmla="*/ 1320 w 1407"/>
              <a:gd name="T17" fmla="*/ 333 h 1579"/>
              <a:gd name="T18" fmla="*/ 1407 w 1407"/>
              <a:gd name="T19" fmla="*/ 483 h 1579"/>
              <a:gd name="T20" fmla="*/ 1407 w 1407"/>
              <a:gd name="T21" fmla="*/ 1095 h 1579"/>
              <a:gd name="T22" fmla="*/ 1320 w 1407"/>
              <a:gd name="T23" fmla="*/ 1245 h 1579"/>
              <a:gd name="T24" fmla="*/ 790 w 1407"/>
              <a:gd name="T25" fmla="*/ 1551 h 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07" h="1579">
                <a:moveTo>
                  <a:pt x="790" y="1551"/>
                </a:moveTo>
                <a:cubicBezTo>
                  <a:pt x="743" y="1579"/>
                  <a:pt x="665" y="1579"/>
                  <a:pt x="617" y="1551"/>
                </a:cubicBezTo>
                <a:cubicBezTo>
                  <a:pt x="87" y="1245"/>
                  <a:pt x="87" y="1245"/>
                  <a:pt x="87" y="1245"/>
                </a:cubicBezTo>
                <a:cubicBezTo>
                  <a:pt x="39" y="1218"/>
                  <a:pt x="0" y="1150"/>
                  <a:pt x="0" y="1095"/>
                </a:cubicBezTo>
                <a:cubicBezTo>
                  <a:pt x="0" y="483"/>
                  <a:pt x="0" y="483"/>
                  <a:pt x="0" y="483"/>
                </a:cubicBezTo>
                <a:cubicBezTo>
                  <a:pt x="0" y="428"/>
                  <a:pt x="39" y="361"/>
                  <a:pt x="87" y="333"/>
                </a:cubicBezTo>
                <a:cubicBezTo>
                  <a:pt x="617" y="27"/>
                  <a:pt x="617" y="27"/>
                  <a:pt x="617" y="27"/>
                </a:cubicBezTo>
                <a:cubicBezTo>
                  <a:pt x="665" y="0"/>
                  <a:pt x="743" y="0"/>
                  <a:pt x="790" y="27"/>
                </a:cubicBezTo>
                <a:cubicBezTo>
                  <a:pt x="1320" y="333"/>
                  <a:pt x="1320" y="333"/>
                  <a:pt x="1320" y="333"/>
                </a:cubicBezTo>
                <a:cubicBezTo>
                  <a:pt x="1368" y="361"/>
                  <a:pt x="1407" y="428"/>
                  <a:pt x="1407" y="483"/>
                </a:cubicBezTo>
                <a:cubicBezTo>
                  <a:pt x="1407" y="1095"/>
                  <a:pt x="1407" y="1095"/>
                  <a:pt x="1407" y="1095"/>
                </a:cubicBezTo>
                <a:cubicBezTo>
                  <a:pt x="1407" y="1150"/>
                  <a:pt x="1368" y="1218"/>
                  <a:pt x="1320" y="1245"/>
                </a:cubicBezTo>
                <a:lnTo>
                  <a:pt x="790" y="1551"/>
                </a:lnTo>
                <a:close/>
              </a:path>
            </a:pathLst>
          </a:custGeom>
          <a:solidFill>
            <a:srgbClr val="36A8E2"/>
          </a:solidFill>
          <a:ln w="1016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ko-KR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8CDFC-D8BA-48F7-AB10-597A55BFB283}"/>
              </a:ext>
            </a:extLst>
          </p:cNvPr>
          <p:cNvSpPr txBox="1"/>
          <p:nvPr/>
        </p:nvSpPr>
        <p:spPr>
          <a:xfrm>
            <a:off x="6120993" y="3101250"/>
            <a:ext cx="5325031" cy="602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4800" b="1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Thank you!</a:t>
            </a:r>
            <a:endParaRPr lang="ko-KR" altLang="en-US" sz="4800">
              <a:solidFill>
                <a:schemeClr val="bg1">
                  <a:alpha val="44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D7F57F3-55A9-4BBC-BBBE-E7F4AAF0C4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30" t="33857" r="52286" b="30742"/>
          <a:stretch/>
        </p:blipFill>
        <p:spPr>
          <a:xfrm rot="5400000">
            <a:off x="3149636" y="4723519"/>
            <a:ext cx="684093" cy="357868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3655F578-7C67-4665-982C-BC18C2F3A5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64"/>
          <a:stretch/>
        </p:blipFill>
        <p:spPr>
          <a:xfrm>
            <a:off x="6925072" y="5346700"/>
            <a:ext cx="2036565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21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>
            <a:extLst>
              <a:ext uri="{FF2B5EF4-FFF2-40B4-BE49-F238E27FC236}">
                <a16:creationId xmlns:a16="http://schemas.microsoft.com/office/drawing/2014/main" id="{1C304042-A77B-45B7-B179-7546D3589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870D502F-0E17-4343-A7EE-3D8A46C140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3674703-470D-46F6-A43E-0332ECD579B3}"/>
              </a:ext>
            </a:extLst>
          </p:cNvPr>
          <p:cNvGrpSpPr/>
          <p:nvPr/>
        </p:nvGrpSpPr>
        <p:grpSpPr>
          <a:xfrm>
            <a:off x="749935" y="3054318"/>
            <a:ext cx="2741222" cy="2615341"/>
            <a:chOff x="1738133" y="3113115"/>
            <a:chExt cx="2741222" cy="2615341"/>
          </a:xfrm>
        </p:grpSpPr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650F474D-FA22-4538-BFF8-DFF5D31B5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600" y="3113115"/>
              <a:ext cx="2598039" cy="2615341"/>
            </a:xfrm>
            <a:custGeom>
              <a:avLst/>
              <a:gdLst>
                <a:gd name="T0" fmla="*/ 790 w 1407"/>
                <a:gd name="T1" fmla="*/ 1551 h 1579"/>
                <a:gd name="T2" fmla="*/ 617 w 1407"/>
                <a:gd name="T3" fmla="*/ 1551 h 1579"/>
                <a:gd name="T4" fmla="*/ 87 w 1407"/>
                <a:gd name="T5" fmla="*/ 1245 h 1579"/>
                <a:gd name="T6" fmla="*/ 0 w 1407"/>
                <a:gd name="T7" fmla="*/ 1095 h 1579"/>
                <a:gd name="T8" fmla="*/ 0 w 1407"/>
                <a:gd name="T9" fmla="*/ 483 h 1579"/>
                <a:gd name="T10" fmla="*/ 87 w 1407"/>
                <a:gd name="T11" fmla="*/ 333 h 1579"/>
                <a:gd name="T12" fmla="*/ 617 w 1407"/>
                <a:gd name="T13" fmla="*/ 27 h 1579"/>
                <a:gd name="T14" fmla="*/ 790 w 1407"/>
                <a:gd name="T15" fmla="*/ 27 h 1579"/>
                <a:gd name="T16" fmla="*/ 1320 w 1407"/>
                <a:gd name="T17" fmla="*/ 333 h 1579"/>
                <a:gd name="T18" fmla="*/ 1407 w 1407"/>
                <a:gd name="T19" fmla="*/ 483 h 1579"/>
                <a:gd name="T20" fmla="*/ 1407 w 1407"/>
                <a:gd name="T21" fmla="*/ 1095 h 1579"/>
                <a:gd name="T22" fmla="*/ 1320 w 1407"/>
                <a:gd name="T23" fmla="*/ 1245 h 1579"/>
                <a:gd name="T24" fmla="*/ 790 w 1407"/>
                <a:gd name="T25" fmla="*/ 1551 h 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7" h="1579">
                  <a:moveTo>
                    <a:pt x="790" y="1551"/>
                  </a:moveTo>
                  <a:cubicBezTo>
                    <a:pt x="743" y="1579"/>
                    <a:pt x="665" y="1579"/>
                    <a:pt x="617" y="1551"/>
                  </a:cubicBezTo>
                  <a:cubicBezTo>
                    <a:pt x="87" y="1245"/>
                    <a:pt x="87" y="1245"/>
                    <a:pt x="87" y="1245"/>
                  </a:cubicBezTo>
                  <a:cubicBezTo>
                    <a:pt x="39" y="1218"/>
                    <a:pt x="0" y="1150"/>
                    <a:pt x="0" y="1095"/>
                  </a:cubicBezTo>
                  <a:cubicBezTo>
                    <a:pt x="0" y="483"/>
                    <a:pt x="0" y="483"/>
                    <a:pt x="0" y="483"/>
                  </a:cubicBezTo>
                  <a:cubicBezTo>
                    <a:pt x="0" y="428"/>
                    <a:pt x="39" y="361"/>
                    <a:pt x="87" y="333"/>
                  </a:cubicBezTo>
                  <a:cubicBezTo>
                    <a:pt x="617" y="27"/>
                    <a:pt x="617" y="27"/>
                    <a:pt x="617" y="27"/>
                  </a:cubicBezTo>
                  <a:cubicBezTo>
                    <a:pt x="665" y="0"/>
                    <a:pt x="743" y="0"/>
                    <a:pt x="790" y="27"/>
                  </a:cubicBezTo>
                  <a:cubicBezTo>
                    <a:pt x="1320" y="333"/>
                    <a:pt x="1320" y="333"/>
                    <a:pt x="1320" y="333"/>
                  </a:cubicBezTo>
                  <a:cubicBezTo>
                    <a:pt x="1368" y="361"/>
                    <a:pt x="1407" y="428"/>
                    <a:pt x="1407" y="483"/>
                  </a:cubicBezTo>
                  <a:cubicBezTo>
                    <a:pt x="1407" y="1095"/>
                    <a:pt x="1407" y="1095"/>
                    <a:pt x="1407" y="1095"/>
                  </a:cubicBezTo>
                  <a:cubicBezTo>
                    <a:pt x="1407" y="1150"/>
                    <a:pt x="1368" y="1218"/>
                    <a:pt x="1320" y="1245"/>
                  </a:cubicBezTo>
                  <a:lnTo>
                    <a:pt x="790" y="1551"/>
                  </a:ln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2F35B05-B006-4AEA-B32E-1D1835B58EFC}"/>
                </a:ext>
              </a:extLst>
            </p:cNvPr>
            <p:cNvSpPr txBox="1"/>
            <p:nvPr/>
          </p:nvSpPr>
          <p:spPr>
            <a:xfrm>
              <a:off x="2143151" y="4250668"/>
              <a:ext cx="1902216" cy="330072"/>
            </a:xfrm>
            <a:prstGeom prst="rect">
              <a:avLst/>
            </a:prstGeom>
            <a:noFill/>
          </p:spPr>
          <p:txBody>
            <a:bodyPr wrap="square" tIns="108000" bIns="36000" rtlCol="0" anchor="ctr" anchorCtr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ko-KR" altLang="en-US" sz="1500" b="1" spc="-3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인접리스트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E69FEE3-6D59-4C20-8470-AFC7B481E851}"/>
                </a:ext>
              </a:extLst>
            </p:cNvPr>
            <p:cNvSpPr/>
            <p:nvPr/>
          </p:nvSpPr>
          <p:spPr>
            <a:xfrm>
              <a:off x="1738133" y="4712926"/>
              <a:ext cx="274122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리스트로 그래프의 연결 관계를 </a:t>
              </a:r>
              <a:b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</a:b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표현하는 방식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AB2BC7D8-7F4D-4D4D-83FE-5594F65F4325}"/>
                </a:ext>
              </a:extLst>
            </p:cNvPr>
            <p:cNvGrpSpPr/>
            <p:nvPr/>
          </p:nvGrpSpPr>
          <p:grpSpPr>
            <a:xfrm>
              <a:off x="2737204" y="3439508"/>
              <a:ext cx="714110" cy="661369"/>
              <a:chOff x="1795907" y="2426492"/>
              <a:chExt cx="714110" cy="661369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C71625D4-36DF-40FE-9814-227D998B14D9}"/>
                  </a:ext>
                </a:extLst>
              </p:cNvPr>
              <p:cNvSpPr/>
              <p:nvPr/>
            </p:nvSpPr>
            <p:spPr>
              <a:xfrm>
                <a:off x="1795907" y="2426492"/>
                <a:ext cx="714110" cy="661369"/>
              </a:xfrm>
              <a:prstGeom prst="ellipse">
                <a:avLst/>
              </a:prstGeom>
              <a:solidFill>
                <a:srgbClr val="36A8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</p:txBody>
          </p:sp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09ADBA3D-A3F7-49CD-9E65-EF67E02DFF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3445" y="2635279"/>
                <a:ext cx="355308" cy="299093"/>
              </a:xfrm>
              <a:prstGeom prst="rect">
                <a:avLst/>
              </a:prstGeom>
            </p:spPr>
          </p:pic>
        </p:grp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030A9CAB-C509-43E8-BF4E-BE54DA9A2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132" y="3143059"/>
            <a:ext cx="2650337" cy="24378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06B692-F621-46BE-9E85-CF9E6E133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768" y="3135063"/>
            <a:ext cx="3482642" cy="245385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F94B7C1-D4B6-421F-B532-4056B4C7A95C}"/>
              </a:ext>
            </a:extLst>
          </p:cNvPr>
          <p:cNvSpPr txBox="1"/>
          <p:nvPr/>
        </p:nvSpPr>
        <p:spPr>
          <a:xfrm>
            <a:off x="3890332" y="672545"/>
            <a:ext cx="441133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3200" spc="-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그래프를 표현하는 방식</a:t>
            </a:r>
            <a:endParaRPr lang="en-US" altLang="ko-KR" sz="3200" spc="-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481ABFF-7758-4151-B66E-D9AEAC35D48C}"/>
              </a:ext>
            </a:extLst>
          </p:cNvPr>
          <p:cNvSpPr/>
          <p:nvPr/>
        </p:nvSpPr>
        <p:spPr>
          <a:xfrm>
            <a:off x="2492187" y="1311984"/>
            <a:ext cx="7082119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프로그래밍에서 그래프는 크게 두 가지 방식으로 나타낼 수 있는데 코딩 테스트에서는 이 두 방식 모두 필요하니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알아두기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0579AAD-1CDD-4C60-AC3E-4BE4C0D9BD80}"/>
              </a:ext>
            </a:extLst>
          </p:cNvPr>
          <p:cNvCxnSpPr/>
          <p:nvPr/>
        </p:nvCxnSpPr>
        <p:spPr>
          <a:xfrm>
            <a:off x="5973337" y="1176762"/>
            <a:ext cx="22739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771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F9C5C7F-CB72-43FA-9098-03D8363F9714}"/>
              </a:ext>
            </a:extLst>
          </p:cNvPr>
          <p:cNvSpPr/>
          <p:nvPr/>
        </p:nvSpPr>
        <p:spPr bwMode="auto">
          <a:xfrm>
            <a:off x="0" y="0"/>
            <a:ext cx="7162286" cy="6858000"/>
          </a:xfrm>
          <a:custGeom>
            <a:avLst/>
            <a:gdLst>
              <a:gd name="connsiteX0" fmla="*/ 0 w 7162286"/>
              <a:gd name="connsiteY0" fmla="*/ 0 h 6858000"/>
              <a:gd name="connsiteX1" fmla="*/ 7162286 w 7162286"/>
              <a:gd name="connsiteY1" fmla="*/ 0 h 6858000"/>
              <a:gd name="connsiteX2" fmla="*/ 3682193 w 7162286"/>
              <a:gd name="connsiteY2" fmla="*/ 6858000 h 6858000"/>
              <a:gd name="connsiteX3" fmla="*/ 0 w 7162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2286" h="6858000">
                <a:moveTo>
                  <a:pt x="0" y="0"/>
                </a:moveTo>
                <a:lnTo>
                  <a:pt x="7162286" y="0"/>
                </a:lnTo>
                <a:lnTo>
                  <a:pt x="3682193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21000" r="-11000"/>
            </a:stretch>
          </a:blip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70" name="평행 사변형 169">
            <a:extLst>
              <a:ext uri="{FF2B5EF4-FFF2-40B4-BE49-F238E27FC236}">
                <a16:creationId xmlns:a16="http://schemas.microsoft.com/office/drawing/2014/main" id="{82FA0E2C-436C-410D-ADE0-D85BFCC32B6A}"/>
              </a:ext>
            </a:extLst>
          </p:cNvPr>
          <p:cNvSpPr/>
          <p:nvPr/>
        </p:nvSpPr>
        <p:spPr>
          <a:xfrm>
            <a:off x="3075645" y="0"/>
            <a:ext cx="4087368" cy="6858000"/>
          </a:xfrm>
          <a:prstGeom prst="parallelogram">
            <a:avLst>
              <a:gd name="adj" fmla="val 84976"/>
            </a:avLst>
          </a:prstGeom>
          <a:gradFill flip="none" rotWithShape="1">
            <a:gsLst>
              <a:gs pos="0">
                <a:srgbClr val="36A8E2"/>
              </a:gs>
              <a:gs pos="100000">
                <a:srgbClr val="2C80CA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D5B1A11-8D59-491A-BFD7-402BAEB044D0}"/>
              </a:ext>
            </a:extLst>
          </p:cNvPr>
          <p:cNvSpPr txBox="1"/>
          <p:nvPr/>
        </p:nvSpPr>
        <p:spPr>
          <a:xfrm>
            <a:off x="6496985" y="2340102"/>
            <a:ext cx="445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000" b="1" spc="-30" dirty="0">
                <a:solidFill>
                  <a:srgbClr val="36A8E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인접행렬 </a:t>
            </a:r>
            <a:r>
              <a:rPr lang="en-US" altLang="ko-KR" sz="3000" b="1" spc="-30" dirty="0">
                <a:solidFill>
                  <a:srgbClr val="36A8E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VS </a:t>
            </a:r>
            <a:r>
              <a:rPr lang="ko-KR" altLang="en-US" sz="3000" b="1" spc="-30" dirty="0">
                <a:solidFill>
                  <a:srgbClr val="36A8E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인접리스트</a:t>
            </a:r>
            <a:endParaRPr lang="ko-KR" altLang="en-US" sz="3000" spc="-30" dirty="0">
              <a:solidFill>
                <a:srgbClr val="36A8E2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33F71E3D-2DC9-41A5-B2FF-6BC383CC133D}"/>
              </a:ext>
            </a:extLst>
          </p:cNvPr>
          <p:cNvSpPr/>
          <p:nvPr/>
        </p:nvSpPr>
        <p:spPr>
          <a:xfrm>
            <a:off x="6511347" y="3058535"/>
            <a:ext cx="51945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인접행렬 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노드 개수가 많을수록 메모리가 불필요하게 낭비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두 노드의 연결 여부 정보를 얻는 속도가 비교적 빠름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171450" indent="-171450">
              <a:buFontTx/>
              <a:buChar char="-"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     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인접리스트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메모리를 효율적으로 사용함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두 노드의 연결 여부 정보를 얻는 속도가 비교적 느림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30" name="그림 229">
            <a:extLst>
              <a:ext uri="{FF2B5EF4-FFF2-40B4-BE49-F238E27FC236}">
                <a16:creationId xmlns:a16="http://schemas.microsoft.com/office/drawing/2014/main" id="{62173BA5-838F-41CF-A95D-5C4561D4861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662" y="942493"/>
            <a:ext cx="2071217" cy="2071217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9841F5DC-43AF-4AD0-B114-E627C4FA271E}"/>
              </a:ext>
            </a:extLst>
          </p:cNvPr>
          <p:cNvSpPr/>
          <p:nvPr/>
        </p:nvSpPr>
        <p:spPr bwMode="auto">
          <a:xfrm>
            <a:off x="6614160" y="2865120"/>
            <a:ext cx="4457700" cy="144780"/>
          </a:xfrm>
          <a:custGeom>
            <a:avLst/>
            <a:gdLst>
              <a:gd name="connsiteX0" fmla="*/ 0 w 4457700"/>
              <a:gd name="connsiteY0" fmla="*/ 0 h 144780"/>
              <a:gd name="connsiteX1" fmla="*/ 4457700 w 4457700"/>
              <a:gd name="connsiteY1" fmla="*/ 0 h 144780"/>
              <a:gd name="connsiteX2" fmla="*/ 4282440 w 4457700"/>
              <a:gd name="connsiteY2" fmla="*/ 144780 h 14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57700" h="144780">
                <a:moveTo>
                  <a:pt x="0" y="0"/>
                </a:moveTo>
                <a:lnTo>
                  <a:pt x="4457700" y="0"/>
                </a:lnTo>
                <a:lnTo>
                  <a:pt x="4282440" y="144780"/>
                </a:lnTo>
              </a:path>
            </a:pathLst>
          </a:custGeom>
          <a:noFill/>
          <a:ln>
            <a:solidFill>
              <a:srgbClr val="36A8E2"/>
            </a:solidFill>
          </a:ln>
        </p:spPr>
        <p:txBody>
          <a:bodyPr rtlCol="0" anchor="ctr"/>
          <a:lstStyle/>
          <a:p>
            <a:pPr algn="ctr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0637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자유형: 도형 195">
            <a:extLst>
              <a:ext uri="{FF2B5EF4-FFF2-40B4-BE49-F238E27FC236}">
                <a16:creationId xmlns:a16="http://schemas.microsoft.com/office/drawing/2014/main" id="{9DB47591-0D4F-413A-82E4-6165C815B3CD}"/>
              </a:ext>
            </a:extLst>
          </p:cNvPr>
          <p:cNvSpPr/>
          <p:nvPr/>
        </p:nvSpPr>
        <p:spPr>
          <a:xfrm>
            <a:off x="1445575" y="1825574"/>
            <a:ext cx="2100488" cy="3206856"/>
          </a:xfrm>
          <a:custGeom>
            <a:avLst/>
            <a:gdLst>
              <a:gd name="connsiteX0" fmla="*/ 1227971 w 3918935"/>
              <a:gd name="connsiteY0" fmla="*/ 0 h 5983115"/>
              <a:gd name="connsiteX1" fmla="*/ 1557584 w 3918935"/>
              <a:gd name="connsiteY1" fmla="*/ 77405 h 5983115"/>
              <a:gd name="connsiteX2" fmla="*/ 3585973 w 3918935"/>
              <a:gd name="connsiteY2" fmla="*/ 1247079 h 5983115"/>
              <a:gd name="connsiteX3" fmla="*/ 3918935 w 3918935"/>
              <a:gd name="connsiteY3" fmla="*/ 1820450 h 5983115"/>
              <a:gd name="connsiteX4" fmla="*/ 3918935 w 3918935"/>
              <a:gd name="connsiteY4" fmla="*/ 4159799 h 5983115"/>
              <a:gd name="connsiteX5" fmla="*/ 3585973 w 3918935"/>
              <a:gd name="connsiteY5" fmla="*/ 4733169 h 5983115"/>
              <a:gd name="connsiteX6" fmla="*/ 1557584 w 3918935"/>
              <a:gd name="connsiteY6" fmla="*/ 5902844 h 5983115"/>
              <a:gd name="connsiteX7" fmla="*/ 895487 w 3918935"/>
              <a:gd name="connsiteY7" fmla="*/ 5902844 h 5983115"/>
              <a:gd name="connsiteX8" fmla="*/ 85505 w 3918935"/>
              <a:gd name="connsiteY8" fmla="*/ 5435766 h 5983115"/>
              <a:gd name="connsiteX9" fmla="*/ 0 w 3918935"/>
              <a:gd name="connsiteY9" fmla="*/ 5386460 h 5983115"/>
              <a:gd name="connsiteX10" fmla="*/ 0 w 3918935"/>
              <a:gd name="connsiteY10" fmla="*/ 593789 h 5983115"/>
              <a:gd name="connsiteX11" fmla="*/ 39760 w 3918935"/>
              <a:gd name="connsiteY11" fmla="*/ 570861 h 5983115"/>
              <a:gd name="connsiteX12" fmla="*/ 895487 w 3918935"/>
              <a:gd name="connsiteY12" fmla="*/ 77405 h 5983115"/>
              <a:gd name="connsiteX13" fmla="*/ 1227971 w 3918935"/>
              <a:gd name="connsiteY13" fmla="*/ 0 h 598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18935" h="5983115">
                <a:moveTo>
                  <a:pt x="1227971" y="0"/>
                </a:moveTo>
                <a:cubicBezTo>
                  <a:pt x="1348048" y="0"/>
                  <a:pt x="1467646" y="25802"/>
                  <a:pt x="1557584" y="77405"/>
                </a:cubicBezTo>
                <a:cubicBezTo>
                  <a:pt x="3585973" y="1247079"/>
                  <a:pt x="3585973" y="1247079"/>
                  <a:pt x="3585973" y="1247079"/>
                </a:cubicBezTo>
                <a:cubicBezTo>
                  <a:pt x="3769676" y="1354109"/>
                  <a:pt x="3918935" y="1610214"/>
                  <a:pt x="3918935" y="1820450"/>
                </a:cubicBezTo>
                <a:cubicBezTo>
                  <a:pt x="3918935" y="4159799"/>
                  <a:pt x="3918935" y="4159799"/>
                  <a:pt x="3918935" y="4159799"/>
                </a:cubicBezTo>
                <a:cubicBezTo>
                  <a:pt x="3918935" y="4370035"/>
                  <a:pt x="3769676" y="4629963"/>
                  <a:pt x="3585973" y="4733169"/>
                </a:cubicBezTo>
                <a:lnTo>
                  <a:pt x="1557584" y="5902844"/>
                </a:lnTo>
                <a:cubicBezTo>
                  <a:pt x="1377708" y="6009873"/>
                  <a:pt x="1079190" y="6009873"/>
                  <a:pt x="895487" y="5902844"/>
                </a:cubicBezTo>
                <a:cubicBezTo>
                  <a:pt x="578551" y="5720083"/>
                  <a:pt x="311136" y="5565877"/>
                  <a:pt x="85505" y="5435766"/>
                </a:cubicBezTo>
                <a:lnTo>
                  <a:pt x="0" y="5386460"/>
                </a:lnTo>
                <a:lnTo>
                  <a:pt x="0" y="593789"/>
                </a:lnTo>
                <a:lnTo>
                  <a:pt x="39760" y="570861"/>
                </a:lnTo>
                <a:cubicBezTo>
                  <a:pt x="895487" y="77405"/>
                  <a:pt x="895487" y="77405"/>
                  <a:pt x="895487" y="77405"/>
                </a:cubicBezTo>
                <a:cubicBezTo>
                  <a:pt x="987339" y="25802"/>
                  <a:pt x="1107894" y="0"/>
                  <a:pt x="1227971" y="0"/>
                </a:cubicBezTo>
                <a:close/>
              </a:path>
            </a:pathLst>
          </a:custGeom>
          <a:solidFill>
            <a:srgbClr val="62BB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59" name="자유형: 도형 258">
            <a:extLst>
              <a:ext uri="{FF2B5EF4-FFF2-40B4-BE49-F238E27FC236}">
                <a16:creationId xmlns:a16="http://schemas.microsoft.com/office/drawing/2014/main" id="{8ED870C0-8014-4E50-99BF-140D0A1273FA}"/>
              </a:ext>
            </a:extLst>
          </p:cNvPr>
          <p:cNvSpPr/>
          <p:nvPr/>
        </p:nvSpPr>
        <p:spPr>
          <a:xfrm>
            <a:off x="1" y="1321787"/>
            <a:ext cx="1778547" cy="4213857"/>
          </a:xfrm>
          <a:custGeom>
            <a:avLst/>
            <a:gdLst>
              <a:gd name="connsiteX0" fmla="*/ 0 w 1778547"/>
              <a:gd name="connsiteY0" fmla="*/ 0 h 4213857"/>
              <a:gd name="connsiteX1" fmla="*/ 51522 w 1778547"/>
              <a:gd name="connsiteY1" fmla="*/ 15396 h 4213857"/>
              <a:gd name="connsiteX2" fmla="*/ 103007 w 1778547"/>
              <a:gd name="connsiteY2" fmla="*/ 39425 h 4213857"/>
              <a:gd name="connsiteX3" fmla="*/ 1542288 w 1778547"/>
              <a:gd name="connsiteY3" fmla="*/ 869389 h 4213857"/>
              <a:gd name="connsiteX4" fmla="*/ 1778547 w 1778547"/>
              <a:gd name="connsiteY4" fmla="*/ 1276235 h 4213857"/>
              <a:gd name="connsiteX5" fmla="*/ 1778547 w 1778547"/>
              <a:gd name="connsiteY5" fmla="*/ 2936162 h 4213857"/>
              <a:gd name="connsiteX6" fmla="*/ 1542288 w 1778547"/>
              <a:gd name="connsiteY6" fmla="*/ 3343007 h 4213857"/>
              <a:gd name="connsiteX7" fmla="*/ 103007 w 1778547"/>
              <a:gd name="connsiteY7" fmla="*/ 4172971 h 4213857"/>
              <a:gd name="connsiteX8" fmla="*/ 51522 w 1778547"/>
              <a:gd name="connsiteY8" fmla="*/ 4197891 h 4213857"/>
              <a:gd name="connsiteX9" fmla="*/ 0 w 1778547"/>
              <a:gd name="connsiteY9" fmla="*/ 4213857 h 4213857"/>
              <a:gd name="connsiteX10" fmla="*/ 0 w 1778547"/>
              <a:gd name="connsiteY10" fmla="*/ 3152474 h 4213857"/>
              <a:gd name="connsiteX11" fmla="*/ 600503 w 1778547"/>
              <a:gd name="connsiteY11" fmla="*/ 2806192 h 4213857"/>
              <a:gd name="connsiteX12" fmla="*/ 712695 w 1778547"/>
              <a:gd name="connsiteY12" fmla="*/ 2612995 h 4213857"/>
              <a:gd name="connsiteX13" fmla="*/ 712695 w 1778547"/>
              <a:gd name="connsiteY13" fmla="*/ 1824748 h 4213857"/>
              <a:gd name="connsiteX14" fmla="*/ 600503 w 1778547"/>
              <a:gd name="connsiteY14" fmla="*/ 1631550 h 4213857"/>
              <a:gd name="connsiteX15" fmla="*/ 37343 w 1778547"/>
              <a:gd name="connsiteY15" fmla="*/ 1306803 h 4213857"/>
              <a:gd name="connsiteX16" fmla="*/ 0 w 1778547"/>
              <a:gd name="connsiteY16" fmla="*/ 1285269 h 4213857"/>
              <a:gd name="connsiteX17" fmla="*/ 0 w 1778547"/>
              <a:gd name="connsiteY17" fmla="*/ 0 h 421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78547" h="4213857">
                <a:moveTo>
                  <a:pt x="0" y="0"/>
                </a:moveTo>
                <a:lnTo>
                  <a:pt x="51522" y="15396"/>
                </a:lnTo>
                <a:cubicBezTo>
                  <a:pt x="69783" y="22261"/>
                  <a:pt x="87053" y="30271"/>
                  <a:pt x="103007" y="39425"/>
                </a:cubicBezTo>
                <a:cubicBezTo>
                  <a:pt x="1542288" y="869389"/>
                  <a:pt x="1542288" y="869389"/>
                  <a:pt x="1542288" y="869389"/>
                </a:cubicBezTo>
                <a:cubicBezTo>
                  <a:pt x="1672638" y="945334"/>
                  <a:pt x="1778547" y="1127058"/>
                  <a:pt x="1778547" y="1276235"/>
                </a:cubicBezTo>
                <a:cubicBezTo>
                  <a:pt x="1778547" y="2936162"/>
                  <a:pt x="1778547" y="2936162"/>
                  <a:pt x="1778547" y="2936162"/>
                </a:cubicBezTo>
                <a:cubicBezTo>
                  <a:pt x="1778547" y="3085339"/>
                  <a:pt x="1672638" y="3269776"/>
                  <a:pt x="1542288" y="3343007"/>
                </a:cubicBezTo>
                <a:lnTo>
                  <a:pt x="103007" y="4172971"/>
                </a:lnTo>
                <a:cubicBezTo>
                  <a:pt x="87053" y="4182464"/>
                  <a:pt x="69783" y="4190771"/>
                  <a:pt x="51522" y="4197891"/>
                </a:cubicBezTo>
                <a:lnTo>
                  <a:pt x="0" y="4213857"/>
                </a:lnTo>
                <a:lnTo>
                  <a:pt x="0" y="3152474"/>
                </a:lnTo>
                <a:lnTo>
                  <a:pt x="600503" y="2806192"/>
                </a:lnTo>
                <a:cubicBezTo>
                  <a:pt x="662402" y="2771417"/>
                  <a:pt x="712695" y="2683834"/>
                  <a:pt x="712695" y="2612995"/>
                </a:cubicBezTo>
                <a:cubicBezTo>
                  <a:pt x="712695" y="2612995"/>
                  <a:pt x="712695" y="2612995"/>
                  <a:pt x="712695" y="1824748"/>
                </a:cubicBezTo>
                <a:cubicBezTo>
                  <a:pt x="712695" y="1753909"/>
                  <a:pt x="662402" y="1667614"/>
                  <a:pt x="600503" y="1631550"/>
                </a:cubicBezTo>
                <a:cubicBezTo>
                  <a:pt x="600503" y="1631550"/>
                  <a:pt x="600503" y="1631550"/>
                  <a:pt x="37343" y="1306803"/>
                </a:cubicBezTo>
                <a:lnTo>
                  <a:pt x="0" y="1285269"/>
                </a:lnTo>
                <a:lnTo>
                  <a:pt x="0" y="0"/>
                </a:lnTo>
                <a:close/>
              </a:path>
            </a:pathLst>
          </a:custGeom>
          <a:solidFill>
            <a:srgbClr val="009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57ACA98-BE0F-4165-BD39-1506AEAF98DB}"/>
              </a:ext>
            </a:extLst>
          </p:cNvPr>
          <p:cNvSpPr txBox="1"/>
          <p:nvPr/>
        </p:nvSpPr>
        <p:spPr>
          <a:xfrm>
            <a:off x="828764" y="3134237"/>
            <a:ext cx="2717299" cy="6143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txBody>
          <a:bodyPr wrap="square" tIns="90000" rtlCol="0" anchor="ctr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3800" b="1" spc="10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Content</a:t>
            </a:r>
            <a:r>
              <a:rPr lang="en-US" altLang="ko-KR" sz="3800" spc="10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</a:t>
            </a:r>
            <a:endParaRPr lang="ko-KR" altLang="en-US" sz="3800" spc="10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0DFD8B6-5D05-41E2-8964-0D07A8E367E8}"/>
              </a:ext>
            </a:extLst>
          </p:cNvPr>
          <p:cNvGrpSpPr/>
          <p:nvPr/>
        </p:nvGrpSpPr>
        <p:grpSpPr>
          <a:xfrm>
            <a:off x="4144945" y="307386"/>
            <a:ext cx="5052843" cy="2956334"/>
            <a:chOff x="4524650" y="1365518"/>
            <a:chExt cx="5847512" cy="339842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9796416-E9FE-4A64-9ADD-22741543AF1E}"/>
                </a:ext>
              </a:extLst>
            </p:cNvPr>
            <p:cNvGrpSpPr/>
            <p:nvPr/>
          </p:nvGrpSpPr>
          <p:grpSpPr>
            <a:xfrm>
              <a:off x="4602606" y="2094060"/>
              <a:ext cx="5769556" cy="571749"/>
              <a:chOff x="5047106" y="2094060"/>
              <a:chExt cx="5769556" cy="571749"/>
            </a:xfrm>
          </p:grpSpPr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F4C92042-CBEB-4E2E-A0EC-0161643F7296}"/>
                  </a:ext>
                </a:extLst>
              </p:cNvPr>
              <p:cNvSpPr/>
              <p:nvPr/>
            </p:nvSpPr>
            <p:spPr>
              <a:xfrm>
                <a:off x="5047106" y="2094060"/>
                <a:ext cx="571751" cy="571749"/>
              </a:xfrm>
              <a:prstGeom prst="ellipse">
                <a:avLst/>
              </a:prstGeom>
              <a:solidFill>
                <a:srgbClr val="36A8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altLang="ko-KR" dirty="0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Ⅰ</a:t>
                </a:r>
                <a:endParaRPr lang="ko-KR" altLang="en-US" dirty="0"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1807F2D9-0A8B-40EA-9768-BA70316BB27B}"/>
                  </a:ext>
                </a:extLst>
              </p:cNvPr>
              <p:cNvSpPr/>
              <p:nvPr/>
            </p:nvSpPr>
            <p:spPr>
              <a:xfrm>
                <a:off x="7683657" y="2218352"/>
                <a:ext cx="3133005" cy="323165"/>
              </a:xfrm>
              <a:prstGeom prst="rect">
                <a:avLst/>
              </a:prstGeom>
              <a:ln>
                <a:solidFill>
                  <a:srgbClr val="169DBD">
                    <a:alpha val="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500" dirty="0">
                    <a:ln>
                      <a:solidFill>
                        <a:srgbClr val="169DBD">
                          <a:alpha val="0"/>
                        </a:srgbClr>
                      </a:solidFill>
                    </a:ln>
                    <a:solidFill>
                      <a:srgbClr val="1A2B39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개념 설명</a:t>
                </a:r>
                <a:endParaRPr lang="en-US" altLang="ko-KR" sz="1500" dirty="0">
                  <a:ln>
                    <a:solidFill>
                      <a:srgbClr val="169DBD">
                        <a:alpha val="0"/>
                      </a:srgbClr>
                    </a:solidFill>
                  </a:ln>
                  <a:solidFill>
                    <a:srgbClr val="1A2B39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D97D805F-FBC7-4ABE-9364-A252DB83AF33}"/>
                  </a:ext>
                </a:extLst>
              </p:cNvPr>
              <p:cNvSpPr txBox="1"/>
              <p:nvPr/>
            </p:nvSpPr>
            <p:spPr>
              <a:xfrm>
                <a:off x="5661286" y="2176712"/>
                <a:ext cx="1578462" cy="406444"/>
              </a:xfrm>
              <a:prstGeom prst="rect">
                <a:avLst/>
              </a:prstGeom>
              <a:noFill/>
            </p:spPr>
            <p:txBody>
              <a:bodyPr wrap="square" tIns="10800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ko-KR" sz="2000" spc="-100" dirty="0">
                    <a:solidFill>
                      <a:srgbClr val="1A2B39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DFS </a:t>
                </a:r>
              </a:p>
            </p:txBody>
          </p:sp>
          <p:cxnSp>
            <p:nvCxnSpPr>
              <p:cNvPr id="1040" name="직선 연결선 1039">
                <a:extLst>
                  <a:ext uri="{FF2B5EF4-FFF2-40B4-BE49-F238E27FC236}">
                    <a16:creationId xmlns:a16="http://schemas.microsoft.com/office/drawing/2014/main" id="{10E32EDA-0CED-4100-B028-0FF2ECAC4AB5}"/>
                  </a:ext>
                </a:extLst>
              </p:cNvPr>
              <p:cNvCxnSpPr/>
              <p:nvPr/>
            </p:nvCxnSpPr>
            <p:spPr>
              <a:xfrm>
                <a:off x="7620735" y="2275176"/>
                <a:ext cx="0" cy="209516"/>
              </a:xfrm>
              <a:prstGeom prst="line">
                <a:avLst/>
              </a:prstGeom>
              <a:ln w="28575">
                <a:solidFill>
                  <a:srgbClr val="169DB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B5FBD69-1E81-46A8-982D-B46EF01D096A}"/>
                </a:ext>
              </a:extLst>
            </p:cNvPr>
            <p:cNvGrpSpPr/>
            <p:nvPr/>
          </p:nvGrpSpPr>
          <p:grpSpPr>
            <a:xfrm>
              <a:off x="4602606" y="2793437"/>
              <a:ext cx="5769556" cy="571749"/>
              <a:chOff x="5047106" y="2793437"/>
              <a:chExt cx="5769556" cy="571749"/>
            </a:xfrm>
          </p:grpSpPr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727E06A1-D986-43E3-B9EF-35F8A6F4CBF5}"/>
                  </a:ext>
                </a:extLst>
              </p:cNvPr>
              <p:cNvSpPr/>
              <p:nvPr/>
            </p:nvSpPr>
            <p:spPr>
              <a:xfrm>
                <a:off x="5047106" y="2793437"/>
                <a:ext cx="571751" cy="571749"/>
              </a:xfrm>
              <a:prstGeom prst="ellipse">
                <a:avLst/>
              </a:prstGeom>
              <a:solidFill>
                <a:srgbClr val="2C80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Ⅱ</a:t>
                </a:r>
                <a:endParaRPr lang="ko-KR" altLang="en-US" dirty="0"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FEDD10BC-E1F7-4B6A-B089-20AC7B851D1C}"/>
                  </a:ext>
                </a:extLst>
              </p:cNvPr>
              <p:cNvSpPr/>
              <p:nvPr/>
            </p:nvSpPr>
            <p:spPr>
              <a:xfrm>
                <a:off x="7683657" y="2917729"/>
                <a:ext cx="3133005" cy="323165"/>
              </a:xfrm>
              <a:prstGeom prst="rect">
                <a:avLst/>
              </a:prstGeom>
              <a:ln>
                <a:solidFill>
                  <a:srgbClr val="169DBD">
                    <a:alpha val="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500" dirty="0">
                    <a:ln>
                      <a:solidFill>
                        <a:srgbClr val="169DBD">
                          <a:alpha val="0"/>
                        </a:srgbClr>
                      </a:solidFill>
                    </a:ln>
                    <a:solidFill>
                      <a:srgbClr val="1A2B39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음료수 얼려 먹기 예제</a:t>
                </a:r>
                <a:endParaRPr lang="en-US" altLang="ko-KR" sz="1500" dirty="0">
                  <a:ln>
                    <a:solidFill>
                      <a:srgbClr val="169DBD">
                        <a:alpha val="0"/>
                      </a:srgbClr>
                    </a:solidFill>
                  </a:ln>
                  <a:solidFill>
                    <a:srgbClr val="1A2B39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7F19D543-B227-41FC-82E3-0B683FDF2BD7}"/>
                  </a:ext>
                </a:extLst>
              </p:cNvPr>
              <p:cNvSpPr txBox="1"/>
              <p:nvPr/>
            </p:nvSpPr>
            <p:spPr>
              <a:xfrm>
                <a:off x="5661285" y="2876089"/>
                <a:ext cx="2281407" cy="406444"/>
              </a:xfrm>
              <a:prstGeom prst="rect">
                <a:avLst/>
              </a:prstGeom>
              <a:noFill/>
            </p:spPr>
            <p:txBody>
              <a:bodyPr wrap="square" tIns="10800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ko-KR" sz="2000" spc="-100" dirty="0">
                    <a:solidFill>
                      <a:srgbClr val="1A2B39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DFS </a:t>
                </a:r>
                <a:r>
                  <a:rPr lang="ko-KR" altLang="en-US" sz="2000" spc="-100" dirty="0">
                    <a:solidFill>
                      <a:srgbClr val="1A2B39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예제</a:t>
                </a:r>
                <a:endParaRPr lang="en-US" altLang="ko-KR" sz="2000" spc="-100" dirty="0">
                  <a:solidFill>
                    <a:srgbClr val="1A2B39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06D3F101-70A8-4A08-9AB9-047CFF28189C}"/>
                  </a:ext>
                </a:extLst>
              </p:cNvPr>
              <p:cNvCxnSpPr/>
              <p:nvPr/>
            </p:nvCxnSpPr>
            <p:spPr>
              <a:xfrm>
                <a:off x="7620735" y="2974553"/>
                <a:ext cx="0" cy="209516"/>
              </a:xfrm>
              <a:prstGeom prst="line">
                <a:avLst/>
              </a:prstGeom>
              <a:ln w="28575">
                <a:solidFill>
                  <a:srgbClr val="2C80C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59E9438-D163-49FA-AACF-2A90313502DB}"/>
                </a:ext>
              </a:extLst>
            </p:cNvPr>
            <p:cNvGrpSpPr/>
            <p:nvPr/>
          </p:nvGrpSpPr>
          <p:grpSpPr>
            <a:xfrm>
              <a:off x="4602606" y="3492814"/>
              <a:ext cx="5769556" cy="571749"/>
              <a:chOff x="5047106" y="3492814"/>
              <a:chExt cx="5769556" cy="571749"/>
            </a:xfrm>
          </p:grpSpPr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C0390385-9FAA-4C22-965A-16F6E1F51F6D}"/>
                  </a:ext>
                </a:extLst>
              </p:cNvPr>
              <p:cNvSpPr/>
              <p:nvPr/>
            </p:nvSpPr>
            <p:spPr>
              <a:xfrm>
                <a:off x="5047106" y="3492814"/>
                <a:ext cx="571751" cy="571749"/>
              </a:xfrm>
              <a:prstGeom prst="ellipse">
                <a:avLst/>
              </a:prstGeom>
              <a:solidFill>
                <a:srgbClr val="36A8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Ⅲ</a:t>
                </a:r>
                <a:endParaRPr lang="ko-KR" altLang="en-US"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B4473BF0-8CAD-4ADA-ACE4-AEAA1E0C02FC}"/>
                  </a:ext>
                </a:extLst>
              </p:cNvPr>
              <p:cNvSpPr/>
              <p:nvPr/>
            </p:nvSpPr>
            <p:spPr>
              <a:xfrm>
                <a:off x="7683657" y="3617106"/>
                <a:ext cx="3133005" cy="323165"/>
              </a:xfrm>
              <a:prstGeom prst="rect">
                <a:avLst/>
              </a:prstGeom>
              <a:ln>
                <a:solidFill>
                  <a:srgbClr val="169DBD">
                    <a:alpha val="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500" dirty="0">
                    <a:ln>
                      <a:solidFill>
                        <a:srgbClr val="169DBD">
                          <a:alpha val="0"/>
                        </a:srgbClr>
                      </a:solidFill>
                    </a:ln>
                    <a:solidFill>
                      <a:srgbClr val="1A2B39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개념 설명</a:t>
                </a:r>
                <a:endParaRPr lang="en-US" altLang="ko-KR" sz="1500" dirty="0">
                  <a:ln>
                    <a:solidFill>
                      <a:srgbClr val="169DBD">
                        <a:alpha val="0"/>
                      </a:srgbClr>
                    </a:solidFill>
                  </a:ln>
                  <a:solidFill>
                    <a:srgbClr val="1A2B39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D3AD2519-687B-4520-B33E-A554BEFCEDDC}"/>
                  </a:ext>
                </a:extLst>
              </p:cNvPr>
              <p:cNvSpPr txBox="1"/>
              <p:nvPr/>
            </p:nvSpPr>
            <p:spPr>
              <a:xfrm>
                <a:off x="5661285" y="3575466"/>
                <a:ext cx="1578463" cy="406444"/>
              </a:xfrm>
              <a:prstGeom prst="rect">
                <a:avLst/>
              </a:prstGeom>
              <a:noFill/>
            </p:spPr>
            <p:txBody>
              <a:bodyPr wrap="square" tIns="10800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ko-KR" sz="2000" spc="-100" dirty="0">
                    <a:solidFill>
                      <a:srgbClr val="1A2B39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BFS</a:t>
                </a:r>
              </a:p>
            </p:txBody>
          </p:sp>
          <p:cxnSp>
            <p:nvCxnSpPr>
              <p:cNvPr id="209" name="직선 연결선 208">
                <a:extLst>
                  <a:ext uri="{FF2B5EF4-FFF2-40B4-BE49-F238E27FC236}">
                    <a16:creationId xmlns:a16="http://schemas.microsoft.com/office/drawing/2014/main" id="{E37A5761-89F8-4CC3-B1BD-B08D95BACFA5}"/>
                  </a:ext>
                </a:extLst>
              </p:cNvPr>
              <p:cNvCxnSpPr/>
              <p:nvPr/>
            </p:nvCxnSpPr>
            <p:spPr>
              <a:xfrm>
                <a:off x="7620735" y="3673930"/>
                <a:ext cx="0" cy="209516"/>
              </a:xfrm>
              <a:prstGeom prst="line">
                <a:avLst/>
              </a:prstGeom>
              <a:ln w="28575">
                <a:solidFill>
                  <a:srgbClr val="169DB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05146ED-241D-42ED-B6F8-4882AD6FAE2F}"/>
                </a:ext>
              </a:extLst>
            </p:cNvPr>
            <p:cNvGrpSpPr/>
            <p:nvPr/>
          </p:nvGrpSpPr>
          <p:grpSpPr>
            <a:xfrm>
              <a:off x="4602606" y="4192191"/>
              <a:ext cx="5091060" cy="571749"/>
              <a:chOff x="5047106" y="4192191"/>
              <a:chExt cx="5091060" cy="571749"/>
            </a:xfrm>
          </p:grpSpPr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CC4DA5C7-F087-4CB6-AD4B-3BC65556620C}"/>
                  </a:ext>
                </a:extLst>
              </p:cNvPr>
              <p:cNvSpPr/>
              <p:nvPr/>
            </p:nvSpPr>
            <p:spPr>
              <a:xfrm>
                <a:off x="7683658" y="4316483"/>
                <a:ext cx="2454508" cy="323165"/>
              </a:xfrm>
              <a:prstGeom prst="rect">
                <a:avLst/>
              </a:prstGeom>
              <a:ln>
                <a:solidFill>
                  <a:srgbClr val="169DBD">
                    <a:alpha val="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500" dirty="0">
                    <a:ln>
                      <a:solidFill>
                        <a:srgbClr val="169DBD">
                          <a:alpha val="0"/>
                        </a:srgbClr>
                      </a:solidFill>
                    </a:ln>
                    <a:solidFill>
                      <a:srgbClr val="1A2B39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미로 탈출 예제</a:t>
                </a:r>
                <a:endParaRPr lang="en-US" altLang="ko-KR" sz="1500" dirty="0">
                  <a:ln>
                    <a:solidFill>
                      <a:srgbClr val="169DBD">
                        <a:alpha val="0"/>
                      </a:srgbClr>
                    </a:solidFill>
                  </a:ln>
                  <a:solidFill>
                    <a:srgbClr val="1A2B39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1F7E6E9E-6D4B-4AB3-8B93-4877D7E372F0}"/>
                  </a:ext>
                </a:extLst>
              </p:cNvPr>
              <p:cNvSpPr/>
              <p:nvPr/>
            </p:nvSpPr>
            <p:spPr>
              <a:xfrm>
                <a:off x="5047106" y="4192191"/>
                <a:ext cx="571751" cy="571749"/>
              </a:xfrm>
              <a:prstGeom prst="ellipse">
                <a:avLst/>
              </a:prstGeom>
              <a:solidFill>
                <a:srgbClr val="2C80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Ⅳ</a:t>
                </a:r>
                <a:endParaRPr lang="ko-KR" altLang="en-US"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4BFE601C-0201-4C0F-A889-8CF71197055B}"/>
                  </a:ext>
                </a:extLst>
              </p:cNvPr>
              <p:cNvSpPr txBox="1"/>
              <p:nvPr/>
            </p:nvSpPr>
            <p:spPr>
              <a:xfrm>
                <a:off x="5661286" y="4274843"/>
                <a:ext cx="1578462" cy="406444"/>
              </a:xfrm>
              <a:prstGeom prst="rect">
                <a:avLst/>
              </a:prstGeom>
              <a:noFill/>
            </p:spPr>
            <p:txBody>
              <a:bodyPr wrap="square" tIns="10800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ko-KR" sz="2000" spc="-100" dirty="0">
                    <a:solidFill>
                      <a:srgbClr val="1A2B39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BFS </a:t>
                </a:r>
                <a:r>
                  <a:rPr lang="ko-KR" altLang="en-US" sz="2000" spc="-100" dirty="0">
                    <a:solidFill>
                      <a:srgbClr val="1A2B39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예제</a:t>
                </a:r>
                <a:endParaRPr lang="en-US" altLang="ko-KR" sz="2000" spc="-100" dirty="0">
                  <a:solidFill>
                    <a:srgbClr val="1A2B39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cxnSp>
            <p:nvCxnSpPr>
              <p:cNvPr id="213" name="직선 연결선 212">
                <a:extLst>
                  <a:ext uri="{FF2B5EF4-FFF2-40B4-BE49-F238E27FC236}">
                    <a16:creationId xmlns:a16="http://schemas.microsoft.com/office/drawing/2014/main" id="{26E6EFBF-66A3-485A-8D25-6993774E2498}"/>
                  </a:ext>
                </a:extLst>
              </p:cNvPr>
              <p:cNvCxnSpPr/>
              <p:nvPr/>
            </p:nvCxnSpPr>
            <p:spPr>
              <a:xfrm>
                <a:off x="7620735" y="4373307"/>
                <a:ext cx="0" cy="209516"/>
              </a:xfrm>
              <a:prstGeom prst="line">
                <a:avLst/>
              </a:prstGeom>
              <a:ln w="28575">
                <a:solidFill>
                  <a:srgbClr val="2C80C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8FD293D-6247-4CE1-9F24-BF8003306BD9}"/>
                </a:ext>
              </a:extLst>
            </p:cNvPr>
            <p:cNvGrpSpPr/>
            <p:nvPr/>
          </p:nvGrpSpPr>
          <p:grpSpPr>
            <a:xfrm>
              <a:off x="4524650" y="1365518"/>
              <a:ext cx="5155376" cy="406444"/>
              <a:chOff x="5661286" y="2176712"/>
              <a:chExt cx="5155376" cy="406444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98FB4A7-ECDD-4A42-A342-625B56BB15D5}"/>
                  </a:ext>
                </a:extLst>
              </p:cNvPr>
              <p:cNvSpPr/>
              <p:nvPr/>
            </p:nvSpPr>
            <p:spPr>
              <a:xfrm>
                <a:off x="7683657" y="2218352"/>
                <a:ext cx="3133005" cy="323165"/>
              </a:xfrm>
              <a:prstGeom prst="rect">
                <a:avLst/>
              </a:prstGeom>
              <a:ln>
                <a:solidFill>
                  <a:srgbClr val="169DBD">
                    <a:alpha val="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en-US" altLang="ko-KR" sz="1500" dirty="0">
                  <a:ln>
                    <a:solidFill>
                      <a:srgbClr val="169DBD">
                        <a:alpha val="0"/>
                      </a:srgbClr>
                    </a:solidFill>
                  </a:ln>
                  <a:solidFill>
                    <a:srgbClr val="1A2B39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0B5A78-7455-4286-8F72-21B71E1AF8EB}"/>
                  </a:ext>
                </a:extLst>
              </p:cNvPr>
              <p:cNvSpPr txBox="1"/>
              <p:nvPr/>
            </p:nvSpPr>
            <p:spPr>
              <a:xfrm>
                <a:off x="5661286" y="2176712"/>
                <a:ext cx="1578462" cy="406444"/>
              </a:xfrm>
              <a:prstGeom prst="rect">
                <a:avLst/>
              </a:prstGeom>
              <a:noFill/>
            </p:spPr>
            <p:txBody>
              <a:bodyPr wrap="square" tIns="10800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ko-KR" sz="2000" spc="-100" dirty="0">
                    <a:solidFill>
                      <a:srgbClr val="1A2B39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DFS / BFS </a:t>
                </a: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E89E6FD-9A33-4CA9-BFC3-C500D8B7157A}"/>
              </a:ext>
            </a:extLst>
          </p:cNvPr>
          <p:cNvGrpSpPr/>
          <p:nvPr/>
        </p:nvGrpSpPr>
        <p:grpSpPr>
          <a:xfrm>
            <a:off x="4214297" y="3617956"/>
            <a:ext cx="4983492" cy="2956334"/>
            <a:chOff x="4524650" y="1365518"/>
            <a:chExt cx="5847512" cy="339842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715A4A1-D295-4F63-9DD3-E3FD88232ADD}"/>
                </a:ext>
              </a:extLst>
            </p:cNvPr>
            <p:cNvGrpSpPr/>
            <p:nvPr/>
          </p:nvGrpSpPr>
          <p:grpSpPr>
            <a:xfrm>
              <a:off x="4602606" y="2094060"/>
              <a:ext cx="5769556" cy="571749"/>
              <a:chOff x="5047106" y="2094060"/>
              <a:chExt cx="5769556" cy="571749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4E436EAF-D06F-409F-8728-7C3E3BD9C53C}"/>
                  </a:ext>
                </a:extLst>
              </p:cNvPr>
              <p:cNvSpPr/>
              <p:nvPr/>
            </p:nvSpPr>
            <p:spPr>
              <a:xfrm>
                <a:off x="5047106" y="2094060"/>
                <a:ext cx="571751" cy="571749"/>
              </a:xfrm>
              <a:prstGeom prst="ellipse">
                <a:avLst/>
              </a:prstGeom>
              <a:solidFill>
                <a:srgbClr val="36A8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altLang="ko-KR" dirty="0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Ⅰ</a:t>
                </a:r>
                <a:endParaRPr lang="ko-KR" altLang="en-US" dirty="0"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9CFE5BC5-824C-4875-90C6-E23A2FEA8612}"/>
                  </a:ext>
                </a:extLst>
              </p:cNvPr>
              <p:cNvSpPr/>
              <p:nvPr/>
            </p:nvSpPr>
            <p:spPr>
              <a:xfrm>
                <a:off x="7683657" y="2218352"/>
                <a:ext cx="3133005" cy="323165"/>
              </a:xfrm>
              <a:prstGeom prst="rect">
                <a:avLst/>
              </a:prstGeom>
              <a:ln>
                <a:solidFill>
                  <a:srgbClr val="169DBD">
                    <a:alpha val="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500" dirty="0">
                    <a:ln>
                      <a:solidFill>
                        <a:srgbClr val="169DBD">
                          <a:alpha val="0"/>
                        </a:srgbClr>
                      </a:solidFill>
                    </a:ln>
                    <a:solidFill>
                      <a:srgbClr val="1A2B39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개념 설명</a:t>
                </a:r>
                <a:endParaRPr lang="en-US" altLang="ko-KR" sz="1500" dirty="0">
                  <a:ln>
                    <a:solidFill>
                      <a:srgbClr val="169DBD">
                        <a:alpha val="0"/>
                      </a:srgbClr>
                    </a:solidFill>
                  </a:ln>
                  <a:solidFill>
                    <a:srgbClr val="1A2B39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5249E46-0496-471A-B77C-33BD6F0EE2C0}"/>
                  </a:ext>
                </a:extLst>
              </p:cNvPr>
              <p:cNvSpPr txBox="1"/>
              <p:nvPr/>
            </p:nvSpPr>
            <p:spPr>
              <a:xfrm>
                <a:off x="5661285" y="2176712"/>
                <a:ext cx="1896525" cy="461472"/>
              </a:xfrm>
              <a:prstGeom prst="rect">
                <a:avLst/>
              </a:prstGeom>
              <a:noFill/>
            </p:spPr>
            <p:txBody>
              <a:bodyPr wrap="square" tIns="10800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ko-KR" altLang="en-US" sz="2000" spc="-100" dirty="0">
                    <a:solidFill>
                      <a:srgbClr val="1A2B39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정렬의 종류</a:t>
                </a:r>
                <a:r>
                  <a:rPr lang="en-US" altLang="ko-KR" sz="2000" spc="-100" dirty="0">
                    <a:solidFill>
                      <a:srgbClr val="1A2B39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 </a:t>
                </a: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40D895A9-2430-4800-8F72-E8BF339C8C30}"/>
                  </a:ext>
                </a:extLst>
              </p:cNvPr>
              <p:cNvCxnSpPr/>
              <p:nvPr/>
            </p:nvCxnSpPr>
            <p:spPr>
              <a:xfrm>
                <a:off x="7620735" y="2275176"/>
                <a:ext cx="0" cy="209516"/>
              </a:xfrm>
              <a:prstGeom prst="line">
                <a:avLst/>
              </a:prstGeom>
              <a:ln w="28575">
                <a:solidFill>
                  <a:srgbClr val="169DB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B223159-F705-486A-B7DB-7E1F67C6DBF7}"/>
                </a:ext>
              </a:extLst>
            </p:cNvPr>
            <p:cNvGrpSpPr/>
            <p:nvPr/>
          </p:nvGrpSpPr>
          <p:grpSpPr>
            <a:xfrm>
              <a:off x="4602606" y="2793437"/>
              <a:ext cx="5769556" cy="571749"/>
              <a:chOff x="5047106" y="2793437"/>
              <a:chExt cx="5769556" cy="571749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5607EB98-B140-4910-B4D9-DA344365BC8E}"/>
                  </a:ext>
                </a:extLst>
              </p:cNvPr>
              <p:cNvSpPr/>
              <p:nvPr/>
            </p:nvSpPr>
            <p:spPr>
              <a:xfrm>
                <a:off x="5047106" y="2793437"/>
                <a:ext cx="571751" cy="571749"/>
              </a:xfrm>
              <a:prstGeom prst="ellipse">
                <a:avLst/>
              </a:prstGeom>
              <a:solidFill>
                <a:srgbClr val="2C80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Ⅱ</a:t>
                </a:r>
                <a:endParaRPr lang="ko-KR" altLang="en-US"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88630DD-5565-47F5-90BF-2B2A486C1C75}"/>
                  </a:ext>
                </a:extLst>
              </p:cNvPr>
              <p:cNvSpPr/>
              <p:nvPr/>
            </p:nvSpPr>
            <p:spPr>
              <a:xfrm>
                <a:off x="7683657" y="2917729"/>
                <a:ext cx="3133005" cy="371491"/>
              </a:xfrm>
              <a:prstGeom prst="rect">
                <a:avLst/>
              </a:prstGeom>
              <a:ln>
                <a:solidFill>
                  <a:srgbClr val="169DBD">
                    <a:alpha val="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500" dirty="0" err="1">
                    <a:ln>
                      <a:solidFill>
                        <a:srgbClr val="169DBD">
                          <a:alpha val="0"/>
                        </a:srgbClr>
                      </a:solidFill>
                    </a:ln>
                    <a:solidFill>
                      <a:srgbClr val="1A2B39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파이썬의</a:t>
                </a:r>
                <a:r>
                  <a:rPr lang="ko-KR" altLang="en-US" sz="1500" dirty="0">
                    <a:ln>
                      <a:solidFill>
                        <a:srgbClr val="169DBD">
                          <a:alpha val="0"/>
                        </a:srgbClr>
                      </a:solidFill>
                    </a:ln>
                    <a:solidFill>
                      <a:srgbClr val="1A2B39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 정렬 라이브러리</a:t>
                </a:r>
                <a:endParaRPr lang="en-US" altLang="ko-KR" sz="1500" dirty="0">
                  <a:ln>
                    <a:solidFill>
                      <a:srgbClr val="169DBD">
                        <a:alpha val="0"/>
                      </a:srgbClr>
                    </a:solidFill>
                  </a:ln>
                  <a:solidFill>
                    <a:srgbClr val="1A2B39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AE4AF7C-EFB9-476E-9181-5F3B427208EE}"/>
                  </a:ext>
                </a:extLst>
              </p:cNvPr>
              <p:cNvSpPr txBox="1"/>
              <p:nvPr/>
            </p:nvSpPr>
            <p:spPr>
              <a:xfrm>
                <a:off x="5661285" y="2876089"/>
                <a:ext cx="2281407" cy="461474"/>
              </a:xfrm>
              <a:prstGeom prst="rect">
                <a:avLst/>
              </a:prstGeom>
              <a:noFill/>
            </p:spPr>
            <p:txBody>
              <a:bodyPr wrap="square" tIns="10800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ko-KR" sz="2000" spc="-100" dirty="0">
                    <a:solidFill>
                      <a:srgbClr val="1A2B39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sorted() </a:t>
                </a:r>
                <a:r>
                  <a:rPr lang="ko-KR" altLang="en-US" sz="2000" spc="-100" dirty="0">
                    <a:solidFill>
                      <a:srgbClr val="1A2B39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함수</a:t>
                </a:r>
                <a:endParaRPr lang="en-US" altLang="ko-KR" sz="2000" spc="-100" dirty="0">
                  <a:solidFill>
                    <a:srgbClr val="1A2B39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B0BBE2DD-21C8-487F-9A63-E9CE31A57DFD}"/>
                  </a:ext>
                </a:extLst>
              </p:cNvPr>
              <p:cNvCxnSpPr/>
              <p:nvPr/>
            </p:nvCxnSpPr>
            <p:spPr>
              <a:xfrm>
                <a:off x="7620735" y="2974553"/>
                <a:ext cx="0" cy="209516"/>
              </a:xfrm>
              <a:prstGeom prst="line">
                <a:avLst/>
              </a:prstGeom>
              <a:ln w="28575">
                <a:solidFill>
                  <a:srgbClr val="2C80C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FB9F007-382C-4024-9A61-E50F2CCD127A}"/>
                </a:ext>
              </a:extLst>
            </p:cNvPr>
            <p:cNvGrpSpPr/>
            <p:nvPr/>
          </p:nvGrpSpPr>
          <p:grpSpPr>
            <a:xfrm>
              <a:off x="4602606" y="3492814"/>
              <a:ext cx="5769556" cy="571749"/>
              <a:chOff x="5047106" y="3492814"/>
              <a:chExt cx="5769556" cy="571749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360C942A-26B1-49C4-93E7-8800A9183F90}"/>
                  </a:ext>
                </a:extLst>
              </p:cNvPr>
              <p:cNvSpPr/>
              <p:nvPr/>
            </p:nvSpPr>
            <p:spPr>
              <a:xfrm>
                <a:off x="5047106" y="3492814"/>
                <a:ext cx="571751" cy="571749"/>
              </a:xfrm>
              <a:prstGeom prst="ellipse">
                <a:avLst/>
              </a:prstGeom>
              <a:solidFill>
                <a:srgbClr val="36A8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Ⅲ</a:t>
                </a:r>
                <a:endParaRPr lang="ko-KR" altLang="en-US"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946C2A0-8616-408D-B16E-FEDE44665550}"/>
                  </a:ext>
                </a:extLst>
              </p:cNvPr>
              <p:cNvSpPr/>
              <p:nvPr/>
            </p:nvSpPr>
            <p:spPr>
              <a:xfrm>
                <a:off x="7683657" y="3617106"/>
                <a:ext cx="3133005" cy="323165"/>
              </a:xfrm>
              <a:prstGeom prst="rect">
                <a:avLst/>
              </a:prstGeom>
              <a:ln>
                <a:solidFill>
                  <a:srgbClr val="169DBD">
                    <a:alpha val="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500" dirty="0">
                    <a:ln>
                      <a:solidFill>
                        <a:srgbClr val="169DBD">
                          <a:alpha val="0"/>
                        </a:srgbClr>
                      </a:solidFill>
                    </a:ln>
                    <a:solidFill>
                      <a:srgbClr val="1A2B39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개념 설명</a:t>
                </a:r>
                <a:endParaRPr lang="en-US" altLang="ko-KR" sz="1500" dirty="0">
                  <a:ln>
                    <a:solidFill>
                      <a:srgbClr val="169DBD">
                        <a:alpha val="0"/>
                      </a:srgbClr>
                    </a:solidFill>
                  </a:ln>
                  <a:solidFill>
                    <a:srgbClr val="1A2B39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59BFF9A-54BB-4D72-9B6A-272786AC03F8}"/>
                  </a:ext>
                </a:extLst>
              </p:cNvPr>
              <p:cNvSpPr txBox="1"/>
              <p:nvPr/>
            </p:nvSpPr>
            <p:spPr>
              <a:xfrm>
                <a:off x="5661285" y="3575466"/>
                <a:ext cx="1578463" cy="406444"/>
              </a:xfrm>
              <a:prstGeom prst="rect">
                <a:avLst/>
              </a:prstGeom>
              <a:noFill/>
            </p:spPr>
            <p:txBody>
              <a:bodyPr wrap="square" tIns="10800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ko-KR" sz="2000" spc="-100" dirty="0">
                    <a:solidFill>
                      <a:srgbClr val="1A2B39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BFS</a:t>
                </a: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9035A4F5-615D-4934-BE50-F494A57A4B3D}"/>
                  </a:ext>
                </a:extLst>
              </p:cNvPr>
              <p:cNvCxnSpPr/>
              <p:nvPr/>
            </p:nvCxnSpPr>
            <p:spPr>
              <a:xfrm>
                <a:off x="7620735" y="3673930"/>
                <a:ext cx="0" cy="209516"/>
              </a:xfrm>
              <a:prstGeom prst="line">
                <a:avLst/>
              </a:prstGeom>
              <a:ln w="28575">
                <a:solidFill>
                  <a:srgbClr val="169DB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C9F3D21-E79D-436D-81FE-17C7A151C176}"/>
                </a:ext>
              </a:extLst>
            </p:cNvPr>
            <p:cNvGrpSpPr/>
            <p:nvPr/>
          </p:nvGrpSpPr>
          <p:grpSpPr>
            <a:xfrm>
              <a:off x="4602606" y="4192191"/>
              <a:ext cx="5091060" cy="571749"/>
              <a:chOff x="5047106" y="4192191"/>
              <a:chExt cx="5091060" cy="571749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4F39DB7-19C5-4F49-A85B-428B6D344960}"/>
                  </a:ext>
                </a:extLst>
              </p:cNvPr>
              <p:cNvSpPr/>
              <p:nvPr/>
            </p:nvSpPr>
            <p:spPr>
              <a:xfrm>
                <a:off x="7683658" y="4316483"/>
                <a:ext cx="2454508" cy="323165"/>
              </a:xfrm>
              <a:prstGeom prst="rect">
                <a:avLst/>
              </a:prstGeom>
              <a:ln>
                <a:solidFill>
                  <a:srgbClr val="169DBD">
                    <a:alpha val="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500" dirty="0">
                    <a:ln>
                      <a:solidFill>
                        <a:srgbClr val="169DBD">
                          <a:alpha val="0"/>
                        </a:srgbClr>
                      </a:solidFill>
                    </a:ln>
                    <a:solidFill>
                      <a:srgbClr val="1A2B39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미로 탈출 예제</a:t>
                </a:r>
                <a:endParaRPr lang="en-US" altLang="ko-KR" sz="1500" dirty="0">
                  <a:ln>
                    <a:solidFill>
                      <a:srgbClr val="169DBD">
                        <a:alpha val="0"/>
                      </a:srgbClr>
                    </a:solidFill>
                  </a:ln>
                  <a:solidFill>
                    <a:srgbClr val="1A2B39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82C4B09-A22A-4700-B073-C4E65E7D8C84}"/>
                  </a:ext>
                </a:extLst>
              </p:cNvPr>
              <p:cNvSpPr/>
              <p:nvPr/>
            </p:nvSpPr>
            <p:spPr>
              <a:xfrm>
                <a:off x="5047106" y="4192191"/>
                <a:ext cx="571751" cy="571749"/>
              </a:xfrm>
              <a:prstGeom prst="ellipse">
                <a:avLst/>
              </a:prstGeom>
              <a:solidFill>
                <a:srgbClr val="2C80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Ⅳ</a:t>
                </a:r>
                <a:endParaRPr lang="ko-KR" altLang="en-US"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AB3CDD4-1430-4F44-8649-ECA6B90B1FAA}"/>
                  </a:ext>
                </a:extLst>
              </p:cNvPr>
              <p:cNvSpPr txBox="1"/>
              <p:nvPr/>
            </p:nvSpPr>
            <p:spPr>
              <a:xfrm>
                <a:off x="5661286" y="4274843"/>
                <a:ext cx="1578462" cy="406444"/>
              </a:xfrm>
              <a:prstGeom prst="rect">
                <a:avLst/>
              </a:prstGeom>
              <a:noFill/>
            </p:spPr>
            <p:txBody>
              <a:bodyPr wrap="square" tIns="10800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ko-KR" sz="2000" spc="-100" dirty="0">
                    <a:solidFill>
                      <a:srgbClr val="1A2B39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BFS </a:t>
                </a:r>
                <a:r>
                  <a:rPr lang="ko-KR" altLang="en-US" sz="2000" spc="-100" dirty="0">
                    <a:solidFill>
                      <a:srgbClr val="1A2B39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예제</a:t>
                </a:r>
                <a:endParaRPr lang="en-US" altLang="ko-KR" sz="2000" spc="-100" dirty="0">
                  <a:solidFill>
                    <a:srgbClr val="1A2B39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DA956C84-BF2C-4082-B002-7924C2D6A641}"/>
                  </a:ext>
                </a:extLst>
              </p:cNvPr>
              <p:cNvCxnSpPr/>
              <p:nvPr/>
            </p:nvCxnSpPr>
            <p:spPr>
              <a:xfrm>
                <a:off x="7620735" y="4373307"/>
                <a:ext cx="0" cy="209516"/>
              </a:xfrm>
              <a:prstGeom prst="line">
                <a:avLst/>
              </a:prstGeom>
              <a:ln w="28575">
                <a:solidFill>
                  <a:srgbClr val="2C80C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C633057-88C2-4D85-A864-BD0FEFFC11CA}"/>
                </a:ext>
              </a:extLst>
            </p:cNvPr>
            <p:cNvGrpSpPr/>
            <p:nvPr/>
          </p:nvGrpSpPr>
          <p:grpSpPr>
            <a:xfrm>
              <a:off x="4524650" y="1365518"/>
              <a:ext cx="5155376" cy="461474"/>
              <a:chOff x="5661286" y="2176712"/>
              <a:chExt cx="5155376" cy="46147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04D6FDF8-AD6A-4861-A56F-393E3C727AC1}"/>
                  </a:ext>
                </a:extLst>
              </p:cNvPr>
              <p:cNvSpPr/>
              <p:nvPr/>
            </p:nvSpPr>
            <p:spPr>
              <a:xfrm>
                <a:off x="7683657" y="2218352"/>
                <a:ext cx="3133005" cy="323165"/>
              </a:xfrm>
              <a:prstGeom prst="rect">
                <a:avLst/>
              </a:prstGeom>
              <a:ln>
                <a:solidFill>
                  <a:srgbClr val="169DBD">
                    <a:alpha val="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en-US" altLang="ko-KR" sz="1500" dirty="0">
                  <a:ln>
                    <a:solidFill>
                      <a:srgbClr val="169DBD">
                        <a:alpha val="0"/>
                      </a:srgbClr>
                    </a:solidFill>
                  </a:ln>
                  <a:solidFill>
                    <a:srgbClr val="1A2B39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C4D3F9-8C0E-4851-9E8F-E836C53849DC}"/>
                  </a:ext>
                </a:extLst>
              </p:cNvPr>
              <p:cNvSpPr txBox="1"/>
              <p:nvPr/>
            </p:nvSpPr>
            <p:spPr>
              <a:xfrm>
                <a:off x="5661286" y="2176712"/>
                <a:ext cx="1578462" cy="461474"/>
              </a:xfrm>
              <a:prstGeom prst="rect">
                <a:avLst/>
              </a:prstGeom>
              <a:noFill/>
            </p:spPr>
            <p:txBody>
              <a:bodyPr wrap="square" tIns="10800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ko-KR" altLang="en-US" sz="2000" spc="-100" dirty="0">
                    <a:solidFill>
                      <a:srgbClr val="1A2B39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정렬</a:t>
                </a:r>
                <a:r>
                  <a:rPr lang="en-US" altLang="ko-KR" sz="2000" spc="-100" dirty="0">
                    <a:solidFill>
                      <a:srgbClr val="1A2B39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7855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87247C-6A34-46FE-B11D-19857135C6AF}"/>
              </a:ext>
            </a:extLst>
          </p:cNvPr>
          <p:cNvSpPr/>
          <p:nvPr/>
        </p:nvSpPr>
        <p:spPr bwMode="auto">
          <a:xfrm>
            <a:off x="731879" y="1244500"/>
            <a:ext cx="7449626" cy="436899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0D0F01-3601-47E5-8A5A-3E8F6A2B1694}"/>
              </a:ext>
            </a:extLst>
          </p:cNvPr>
          <p:cNvSpPr/>
          <p:nvPr/>
        </p:nvSpPr>
        <p:spPr>
          <a:xfrm>
            <a:off x="731879" y="1244500"/>
            <a:ext cx="80774" cy="4369000"/>
          </a:xfrm>
          <a:prstGeom prst="rect">
            <a:avLst/>
          </a:prstGeom>
          <a:solidFill>
            <a:srgbClr val="36A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4AB754-FFFE-4435-8E86-72A9840668ED}"/>
              </a:ext>
            </a:extLst>
          </p:cNvPr>
          <p:cNvSpPr txBox="1"/>
          <p:nvPr/>
        </p:nvSpPr>
        <p:spPr>
          <a:xfrm>
            <a:off x="1138793" y="4818023"/>
            <a:ext cx="482273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3200" spc="-100" dirty="0">
                <a:solidFill>
                  <a:srgbClr val="1A2B39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DFS, </a:t>
            </a:r>
            <a:r>
              <a:rPr lang="ko-KR" altLang="en-US" sz="3200" spc="-100" dirty="0">
                <a:solidFill>
                  <a:srgbClr val="1A2B39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깊이 우선 탐색 </a:t>
            </a:r>
            <a:endParaRPr lang="en-US" altLang="ko-KR" sz="3200" spc="-100" dirty="0">
              <a:solidFill>
                <a:srgbClr val="1A2B39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233997D-8812-4AFA-AE92-CD48CC43B4C2}"/>
              </a:ext>
            </a:extLst>
          </p:cNvPr>
          <p:cNvCxnSpPr>
            <a:cxnSpLocks/>
          </p:cNvCxnSpPr>
          <p:nvPr/>
        </p:nvCxnSpPr>
        <p:spPr>
          <a:xfrm>
            <a:off x="1243335" y="4590743"/>
            <a:ext cx="499740" cy="0"/>
          </a:xfrm>
          <a:prstGeom prst="line">
            <a:avLst/>
          </a:prstGeom>
          <a:ln>
            <a:solidFill>
              <a:srgbClr val="1A2B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4314D06-D25B-4A2F-8DE1-455413B63DBA}"/>
              </a:ext>
            </a:extLst>
          </p:cNvPr>
          <p:cNvSpPr txBox="1"/>
          <p:nvPr/>
        </p:nvSpPr>
        <p:spPr>
          <a:xfrm>
            <a:off x="1138793" y="3816589"/>
            <a:ext cx="980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rgbClr val="1A2B39"/>
                </a:solidFill>
                <a:latin typeface="Arial" panose="020B0604020202020204" pitchFamily="34" charset="0"/>
                <a:ea typeface="Noto Sans CJK KR Bold" panose="020B0800000000000000" pitchFamily="34" charset="-127"/>
                <a:cs typeface="Arial" panose="020B0604020202020204" pitchFamily="34" charset="0"/>
              </a:rPr>
              <a:t>01</a:t>
            </a:r>
            <a:endParaRPr lang="ko-KR" altLang="en-US" sz="4000">
              <a:solidFill>
                <a:srgbClr val="1A2B39"/>
              </a:solidFill>
              <a:latin typeface="Arial" panose="020B0604020202020204" pitchFamily="34" charset="0"/>
              <a:ea typeface="Noto Sans CJK KR Bold" panose="020B08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C282DFD-EDFD-41BA-8568-13B872CD9636}"/>
              </a:ext>
            </a:extLst>
          </p:cNvPr>
          <p:cNvSpPr>
            <a:spLocks/>
          </p:cNvSpPr>
          <p:nvPr/>
        </p:nvSpPr>
        <p:spPr bwMode="auto">
          <a:xfrm>
            <a:off x="6075321" y="663390"/>
            <a:ext cx="5384800" cy="5783448"/>
          </a:xfrm>
          <a:custGeom>
            <a:avLst/>
            <a:gdLst>
              <a:gd name="T0" fmla="*/ 790 w 1407"/>
              <a:gd name="T1" fmla="*/ 1551 h 1579"/>
              <a:gd name="T2" fmla="*/ 617 w 1407"/>
              <a:gd name="T3" fmla="*/ 1551 h 1579"/>
              <a:gd name="T4" fmla="*/ 87 w 1407"/>
              <a:gd name="T5" fmla="*/ 1245 h 1579"/>
              <a:gd name="T6" fmla="*/ 0 w 1407"/>
              <a:gd name="T7" fmla="*/ 1095 h 1579"/>
              <a:gd name="T8" fmla="*/ 0 w 1407"/>
              <a:gd name="T9" fmla="*/ 483 h 1579"/>
              <a:gd name="T10" fmla="*/ 87 w 1407"/>
              <a:gd name="T11" fmla="*/ 333 h 1579"/>
              <a:gd name="T12" fmla="*/ 617 w 1407"/>
              <a:gd name="T13" fmla="*/ 27 h 1579"/>
              <a:gd name="T14" fmla="*/ 790 w 1407"/>
              <a:gd name="T15" fmla="*/ 27 h 1579"/>
              <a:gd name="T16" fmla="*/ 1320 w 1407"/>
              <a:gd name="T17" fmla="*/ 333 h 1579"/>
              <a:gd name="T18" fmla="*/ 1407 w 1407"/>
              <a:gd name="T19" fmla="*/ 483 h 1579"/>
              <a:gd name="T20" fmla="*/ 1407 w 1407"/>
              <a:gd name="T21" fmla="*/ 1095 h 1579"/>
              <a:gd name="T22" fmla="*/ 1320 w 1407"/>
              <a:gd name="T23" fmla="*/ 1245 h 1579"/>
              <a:gd name="T24" fmla="*/ 790 w 1407"/>
              <a:gd name="T25" fmla="*/ 1551 h 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07" h="1579">
                <a:moveTo>
                  <a:pt x="790" y="1551"/>
                </a:moveTo>
                <a:cubicBezTo>
                  <a:pt x="743" y="1579"/>
                  <a:pt x="665" y="1579"/>
                  <a:pt x="617" y="1551"/>
                </a:cubicBezTo>
                <a:cubicBezTo>
                  <a:pt x="87" y="1245"/>
                  <a:pt x="87" y="1245"/>
                  <a:pt x="87" y="1245"/>
                </a:cubicBezTo>
                <a:cubicBezTo>
                  <a:pt x="39" y="1218"/>
                  <a:pt x="0" y="1150"/>
                  <a:pt x="0" y="1095"/>
                </a:cubicBezTo>
                <a:cubicBezTo>
                  <a:pt x="0" y="483"/>
                  <a:pt x="0" y="483"/>
                  <a:pt x="0" y="483"/>
                </a:cubicBezTo>
                <a:cubicBezTo>
                  <a:pt x="0" y="428"/>
                  <a:pt x="39" y="361"/>
                  <a:pt x="87" y="333"/>
                </a:cubicBezTo>
                <a:cubicBezTo>
                  <a:pt x="617" y="27"/>
                  <a:pt x="617" y="27"/>
                  <a:pt x="617" y="27"/>
                </a:cubicBezTo>
                <a:cubicBezTo>
                  <a:pt x="665" y="0"/>
                  <a:pt x="743" y="0"/>
                  <a:pt x="790" y="27"/>
                </a:cubicBezTo>
                <a:cubicBezTo>
                  <a:pt x="1320" y="333"/>
                  <a:pt x="1320" y="333"/>
                  <a:pt x="1320" y="333"/>
                </a:cubicBezTo>
                <a:cubicBezTo>
                  <a:pt x="1368" y="361"/>
                  <a:pt x="1407" y="428"/>
                  <a:pt x="1407" y="483"/>
                </a:cubicBezTo>
                <a:cubicBezTo>
                  <a:pt x="1407" y="1095"/>
                  <a:pt x="1407" y="1095"/>
                  <a:pt x="1407" y="1095"/>
                </a:cubicBezTo>
                <a:cubicBezTo>
                  <a:pt x="1407" y="1150"/>
                  <a:pt x="1368" y="1218"/>
                  <a:pt x="1320" y="1245"/>
                </a:cubicBezTo>
                <a:lnTo>
                  <a:pt x="790" y="1551"/>
                </a:lnTo>
                <a:close/>
              </a:path>
            </a:pathLst>
          </a:custGeom>
          <a:solidFill>
            <a:srgbClr val="36A8E2"/>
          </a:solidFill>
          <a:ln>
            <a:noFill/>
          </a:ln>
          <a:effectLst>
            <a:outerShdw blurRad="368300" dist="317500" dir="5400000" algn="t" rotWithShape="0">
              <a:prstClr val="black">
                <a:alpha val="6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421C56-8045-458A-830E-910200F4F96D}"/>
              </a:ext>
            </a:extLst>
          </p:cNvPr>
          <p:cNvSpPr txBox="1"/>
          <p:nvPr/>
        </p:nvSpPr>
        <p:spPr>
          <a:xfrm>
            <a:off x="6562053" y="2367109"/>
            <a:ext cx="441133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3600" spc="-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DFS </a:t>
            </a:r>
            <a:r>
              <a:rPr lang="ko-KR" altLang="en-US" sz="3600" spc="-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개념</a:t>
            </a:r>
            <a:endParaRPr lang="en-US" altLang="ko-KR" sz="3600" spc="-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8710F4-C349-4F14-93AA-65928D51DE22}"/>
              </a:ext>
            </a:extLst>
          </p:cNvPr>
          <p:cNvSpPr txBox="1"/>
          <p:nvPr/>
        </p:nvSpPr>
        <p:spPr>
          <a:xfrm>
            <a:off x="6453203" y="3529193"/>
            <a:ext cx="4880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그래프에서 깊은 부분을 </a:t>
            </a:r>
            <a:br>
              <a:rPr lang="en-US" altLang="ko-KR" sz="24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우선적으로 탐색하는 알고리즘</a:t>
            </a:r>
            <a:endParaRPr lang="en-US" altLang="ko-KR" sz="2400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스택 자료구조에 기초한다</a:t>
            </a:r>
            <a:r>
              <a:rPr lang="en-US" altLang="ko-KR" sz="24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DC5384C-F42A-4993-8F26-0819B9FFACE8}"/>
              </a:ext>
            </a:extLst>
          </p:cNvPr>
          <p:cNvCxnSpPr>
            <a:cxnSpLocks/>
          </p:cNvCxnSpPr>
          <p:nvPr/>
        </p:nvCxnSpPr>
        <p:spPr>
          <a:xfrm>
            <a:off x="8649923" y="2986942"/>
            <a:ext cx="23559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939BB614-880B-43A0-A4F5-B7431B57BF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34174" y="1579417"/>
            <a:ext cx="467094" cy="46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49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65477F8-1A17-490B-BED6-EF492554FA76}"/>
              </a:ext>
            </a:extLst>
          </p:cNvPr>
          <p:cNvSpPr/>
          <p:nvPr/>
        </p:nvSpPr>
        <p:spPr>
          <a:xfrm>
            <a:off x="896943" y="348884"/>
            <a:ext cx="10488705" cy="4918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A8766E-A43E-4E24-BD21-1C833A9DECBF}"/>
              </a:ext>
            </a:extLst>
          </p:cNvPr>
          <p:cNvSpPr/>
          <p:nvPr/>
        </p:nvSpPr>
        <p:spPr>
          <a:xfrm>
            <a:off x="0" y="4876800"/>
            <a:ext cx="12192000" cy="1981200"/>
          </a:xfrm>
          <a:prstGeom prst="rect">
            <a:avLst/>
          </a:prstGeom>
          <a:gradFill flip="none" rotWithShape="1">
            <a:gsLst>
              <a:gs pos="0">
                <a:srgbClr val="36A8E2"/>
              </a:gs>
              <a:gs pos="100000">
                <a:srgbClr val="2C80CA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9" name="오른쪽 중괄호 78">
            <a:extLst>
              <a:ext uri="{FF2B5EF4-FFF2-40B4-BE49-F238E27FC236}">
                <a16:creationId xmlns:a16="http://schemas.microsoft.com/office/drawing/2014/main" id="{CF48EE04-D207-4D0C-8A84-07EE4E578115}"/>
              </a:ext>
            </a:extLst>
          </p:cNvPr>
          <p:cNvSpPr/>
          <p:nvPr/>
        </p:nvSpPr>
        <p:spPr>
          <a:xfrm rot="5400000">
            <a:off x="5611423" y="-760778"/>
            <a:ext cx="969153" cy="12192000"/>
          </a:xfrm>
          <a:prstGeom prst="rightBrace">
            <a:avLst>
              <a:gd name="adj1" fmla="val 84350"/>
              <a:gd name="adj2" fmla="val 5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92B5ECA8-F265-4302-99C5-E6B88D3230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7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325" y="5763382"/>
            <a:ext cx="323014" cy="323014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6EF40D78-FEED-46B9-8CBC-A6048DD9DB75}"/>
              </a:ext>
            </a:extLst>
          </p:cNvPr>
          <p:cNvSpPr txBox="1"/>
          <p:nvPr/>
        </p:nvSpPr>
        <p:spPr>
          <a:xfrm>
            <a:off x="3638550" y="5938270"/>
            <a:ext cx="4914900" cy="46916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3000" b="1" spc="-3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Coding Test Study</a:t>
            </a:r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EFF6F64F-B975-4E38-8DAD-5BB5F61822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7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563811" y="5763382"/>
            <a:ext cx="323014" cy="32301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E97D223-B4DC-49DF-84C7-16CEF1CA5C71}"/>
              </a:ext>
            </a:extLst>
          </p:cNvPr>
          <p:cNvSpPr txBox="1"/>
          <p:nvPr/>
        </p:nvSpPr>
        <p:spPr>
          <a:xfrm>
            <a:off x="876473" y="475748"/>
            <a:ext cx="1714327" cy="301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700" b="1" spc="-30" dirty="0">
                <a:solidFill>
                  <a:srgbClr val="36A8E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DFS </a:t>
            </a:r>
            <a:r>
              <a:rPr lang="ko-KR" altLang="en-US" sz="1700" b="1" spc="-30" dirty="0">
                <a:solidFill>
                  <a:srgbClr val="36A8E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탐색 과정</a:t>
            </a:r>
            <a:endParaRPr lang="ko-KR" altLang="en-US" sz="1700" spc="-30" dirty="0">
              <a:solidFill>
                <a:srgbClr val="36A8E2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EFE42E5-E5A1-4342-947B-AE72458EB307}"/>
              </a:ext>
            </a:extLst>
          </p:cNvPr>
          <p:cNvCxnSpPr>
            <a:cxnSpLocks/>
          </p:cNvCxnSpPr>
          <p:nvPr/>
        </p:nvCxnSpPr>
        <p:spPr>
          <a:xfrm>
            <a:off x="2763871" y="512632"/>
            <a:ext cx="0" cy="161582"/>
          </a:xfrm>
          <a:prstGeom prst="line">
            <a:avLst/>
          </a:prstGeom>
          <a:ln>
            <a:solidFill>
              <a:srgbClr val="17A2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7F80914-EDC0-4203-BCFC-D6853D358FC1}"/>
              </a:ext>
            </a:extLst>
          </p:cNvPr>
          <p:cNvSpPr/>
          <p:nvPr/>
        </p:nvSpPr>
        <p:spPr>
          <a:xfrm>
            <a:off x="337779" y="414448"/>
            <a:ext cx="4764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Noto Sans" panose="020B0502040504020204" pitchFamily="34" charset="0"/>
                <a:ea typeface="에스코어 드림 9 Black" panose="020B0A03030302020204" pitchFamily="34" charset="-127"/>
              </a:rPr>
              <a:t>01</a:t>
            </a:r>
            <a:endParaRPr lang="ko-KR" altLang="en-US" sz="2000" dirty="0">
              <a:latin typeface="Noto Sans" panose="020B0502040504020204" pitchFamily="34" charset="0"/>
              <a:ea typeface="Noto Sans CJK KR Medium" panose="020B06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75A3CB-630C-46F9-8CC2-3D823094F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94" y="1521281"/>
            <a:ext cx="4672155" cy="29200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74432E-8868-4DDA-AD44-8F73DECAE4DC}"/>
              </a:ext>
            </a:extLst>
          </p:cNvPr>
          <p:cNvSpPr txBox="1"/>
          <p:nvPr/>
        </p:nvSpPr>
        <p:spPr>
          <a:xfrm>
            <a:off x="2848034" y="434277"/>
            <a:ext cx="2716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교재 </a:t>
            </a:r>
            <a:r>
              <a:rPr lang="en-US" altLang="ko-KR" dirty="0"/>
              <a:t>p. 138 ~ 142 </a:t>
            </a:r>
            <a:r>
              <a:rPr lang="ko-KR" altLang="en-US" dirty="0"/>
              <a:t>참고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87B37F0D-BF5C-4275-B0BA-3CF3C182D4D7}"/>
              </a:ext>
            </a:extLst>
          </p:cNvPr>
          <p:cNvGraphicFramePr>
            <a:graphicFrameLocks noGrp="1"/>
          </p:cNvGraphicFramePr>
          <p:nvPr/>
        </p:nvGraphicFramePr>
        <p:xfrm>
          <a:off x="2865720" y="1562352"/>
          <a:ext cx="1123576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3576">
                  <a:extLst>
                    <a:ext uri="{9D8B030D-6E8A-4147-A177-3AD203B41FA5}">
                      <a16:colId xmlns:a16="http://schemas.microsoft.com/office/drawing/2014/main" val="391774849"/>
                    </a:ext>
                  </a:extLst>
                </a:gridCol>
              </a:tblGrid>
              <a:tr h="34034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381170"/>
                  </a:ext>
                </a:extLst>
              </a:tr>
              <a:tr h="34034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28765"/>
                  </a:ext>
                </a:extLst>
              </a:tr>
              <a:tr h="34034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241076"/>
                  </a:ext>
                </a:extLst>
              </a:tr>
              <a:tr h="34034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755116"/>
                  </a:ext>
                </a:extLst>
              </a:tr>
              <a:tr h="34034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0829008"/>
                  </a:ext>
                </a:extLst>
              </a:tr>
              <a:tr h="34034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357121"/>
                  </a:ext>
                </a:extLst>
              </a:tr>
              <a:tr h="34034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2747574"/>
                  </a:ext>
                </a:extLst>
              </a:tr>
              <a:tr h="340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9787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8926B30-0585-46FC-8493-3DFA57A4CD46}"/>
              </a:ext>
            </a:extLst>
          </p:cNvPr>
          <p:cNvSpPr txBox="1"/>
          <p:nvPr/>
        </p:nvSpPr>
        <p:spPr>
          <a:xfrm>
            <a:off x="6466354" y="4474280"/>
            <a:ext cx="559117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Tip. DFS</a:t>
            </a:r>
            <a:r>
              <a:rPr lang="ko-KR" altLang="en-US" sz="1050" dirty="0"/>
              <a:t>의 기능을 생각하면 순서와 상관없이 처리해도 되지만</a:t>
            </a:r>
            <a:r>
              <a:rPr lang="en-US" altLang="ko-KR" sz="1050" dirty="0"/>
              <a:t>, </a:t>
            </a:r>
          </a:p>
          <a:p>
            <a:r>
              <a:rPr lang="en-US" altLang="ko-KR" sz="1050" dirty="0"/>
              <a:t>     </a:t>
            </a:r>
            <a:r>
              <a:rPr lang="ko-KR" altLang="en-US" sz="1050" dirty="0"/>
              <a:t>코딩 테스트에서는 번호가 낮은 순서부터 처리하도록 명시하는 경우가 종종 있다</a:t>
            </a:r>
            <a:r>
              <a:rPr lang="en-US" altLang="ko-KR" sz="1050" dirty="0"/>
              <a:t>. </a:t>
            </a:r>
          </a:p>
          <a:p>
            <a:r>
              <a:rPr lang="en-US" altLang="ko-KR" sz="1050" dirty="0"/>
              <a:t>     </a:t>
            </a:r>
            <a:r>
              <a:rPr lang="ko-KR" altLang="en-US" sz="1050" dirty="0"/>
              <a:t>따라서 관행적으로 번호가 낮은 순서부터 처리하도록 구현하는 편이다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758069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87247C-6A34-46FE-B11D-19857135C6AF}"/>
              </a:ext>
            </a:extLst>
          </p:cNvPr>
          <p:cNvSpPr/>
          <p:nvPr/>
        </p:nvSpPr>
        <p:spPr bwMode="auto">
          <a:xfrm>
            <a:off x="731879" y="1244500"/>
            <a:ext cx="7449626" cy="436899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0D0F01-3601-47E5-8A5A-3E8F6A2B1694}"/>
              </a:ext>
            </a:extLst>
          </p:cNvPr>
          <p:cNvSpPr/>
          <p:nvPr/>
        </p:nvSpPr>
        <p:spPr>
          <a:xfrm>
            <a:off x="731879" y="1244500"/>
            <a:ext cx="80774" cy="4369000"/>
          </a:xfrm>
          <a:prstGeom prst="rect">
            <a:avLst/>
          </a:prstGeom>
          <a:solidFill>
            <a:srgbClr val="36A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4AB754-FFFE-4435-8E86-72A9840668ED}"/>
              </a:ext>
            </a:extLst>
          </p:cNvPr>
          <p:cNvSpPr txBox="1"/>
          <p:nvPr/>
        </p:nvSpPr>
        <p:spPr>
          <a:xfrm>
            <a:off x="1138793" y="4818023"/>
            <a:ext cx="482273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200" spc="-100" dirty="0">
                <a:solidFill>
                  <a:srgbClr val="1A2B39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얼음 얼려 먹기 예제</a:t>
            </a:r>
            <a:endParaRPr lang="en-US" altLang="ko-KR" sz="3200" spc="-100" dirty="0">
              <a:solidFill>
                <a:srgbClr val="1A2B39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233997D-8812-4AFA-AE92-CD48CC43B4C2}"/>
              </a:ext>
            </a:extLst>
          </p:cNvPr>
          <p:cNvCxnSpPr>
            <a:cxnSpLocks/>
          </p:cNvCxnSpPr>
          <p:nvPr/>
        </p:nvCxnSpPr>
        <p:spPr>
          <a:xfrm>
            <a:off x="1243335" y="4590743"/>
            <a:ext cx="499740" cy="0"/>
          </a:xfrm>
          <a:prstGeom prst="line">
            <a:avLst/>
          </a:prstGeom>
          <a:ln>
            <a:solidFill>
              <a:srgbClr val="1A2B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4314D06-D25B-4A2F-8DE1-455413B63DBA}"/>
              </a:ext>
            </a:extLst>
          </p:cNvPr>
          <p:cNvSpPr txBox="1"/>
          <p:nvPr/>
        </p:nvSpPr>
        <p:spPr>
          <a:xfrm>
            <a:off x="1138793" y="3816589"/>
            <a:ext cx="980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1A2B39"/>
                </a:solidFill>
                <a:latin typeface="Arial" panose="020B0604020202020204" pitchFamily="34" charset="0"/>
                <a:ea typeface="Noto Sans CJK KR Bold" panose="020B0800000000000000" pitchFamily="34" charset="-127"/>
                <a:cs typeface="Arial" panose="020B0604020202020204" pitchFamily="34" charset="0"/>
              </a:rPr>
              <a:t>02</a:t>
            </a:r>
            <a:endParaRPr lang="ko-KR" altLang="en-US" sz="4000" dirty="0">
              <a:solidFill>
                <a:srgbClr val="1A2B39"/>
              </a:solidFill>
              <a:latin typeface="Arial" panose="020B0604020202020204" pitchFamily="34" charset="0"/>
              <a:ea typeface="Noto Sans CJK KR Bold" panose="020B08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C282DFD-EDFD-41BA-8568-13B872CD9636}"/>
              </a:ext>
            </a:extLst>
          </p:cNvPr>
          <p:cNvSpPr>
            <a:spLocks/>
          </p:cNvSpPr>
          <p:nvPr/>
        </p:nvSpPr>
        <p:spPr bwMode="auto">
          <a:xfrm>
            <a:off x="6075321" y="663390"/>
            <a:ext cx="5384800" cy="5783448"/>
          </a:xfrm>
          <a:custGeom>
            <a:avLst/>
            <a:gdLst>
              <a:gd name="T0" fmla="*/ 790 w 1407"/>
              <a:gd name="T1" fmla="*/ 1551 h 1579"/>
              <a:gd name="T2" fmla="*/ 617 w 1407"/>
              <a:gd name="T3" fmla="*/ 1551 h 1579"/>
              <a:gd name="T4" fmla="*/ 87 w 1407"/>
              <a:gd name="T5" fmla="*/ 1245 h 1579"/>
              <a:gd name="T6" fmla="*/ 0 w 1407"/>
              <a:gd name="T7" fmla="*/ 1095 h 1579"/>
              <a:gd name="T8" fmla="*/ 0 w 1407"/>
              <a:gd name="T9" fmla="*/ 483 h 1579"/>
              <a:gd name="T10" fmla="*/ 87 w 1407"/>
              <a:gd name="T11" fmla="*/ 333 h 1579"/>
              <a:gd name="T12" fmla="*/ 617 w 1407"/>
              <a:gd name="T13" fmla="*/ 27 h 1579"/>
              <a:gd name="T14" fmla="*/ 790 w 1407"/>
              <a:gd name="T15" fmla="*/ 27 h 1579"/>
              <a:gd name="T16" fmla="*/ 1320 w 1407"/>
              <a:gd name="T17" fmla="*/ 333 h 1579"/>
              <a:gd name="T18" fmla="*/ 1407 w 1407"/>
              <a:gd name="T19" fmla="*/ 483 h 1579"/>
              <a:gd name="T20" fmla="*/ 1407 w 1407"/>
              <a:gd name="T21" fmla="*/ 1095 h 1579"/>
              <a:gd name="T22" fmla="*/ 1320 w 1407"/>
              <a:gd name="T23" fmla="*/ 1245 h 1579"/>
              <a:gd name="T24" fmla="*/ 790 w 1407"/>
              <a:gd name="T25" fmla="*/ 1551 h 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07" h="1579">
                <a:moveTo>
                  <a:pt x="790" y="1551"/>
                </a:moveTo>
                <a:cubicBezTo>
                  <a:pt x="743" y="1579"/>
                  <a:pt x="665" y="1579"/>
                  <a:pt x="617" y="1551"/>
                </a:cubicBezTo>
                <a:cubicBezTo>
                  <a:pt x="87" y="1245"/>
                  <a:pt x="87" y="1245"/>
                  <a:pt x="87" y="1245"/>
                </a:cubicBezTo>
                <a:cubicBezTo>
                  <a:pt x="39" y="1218"/>
                  <a:pt x="0" y="1150"/>
                  <a:pt x="0" y="1095"/>
                </a:cubicBezTo>
                <a:cubicBezTo>
                  <a:pt x="0" y="483"/>
                  <a:pt x="0" y="483"/>
                  <a:pt x="0" y="483"/>
                </a:cubicBezTo>
                <a:cubicBezTo>
                  <a:pt x="0" y="428"/>
                  <a:pt x="39" y="361"/>
                  <a:pt x="87" y="333"/>
                </a:cubicBezTo>
                <a:cubicBezTo>
                  <a:pt x="617" y="27"/>
                  <a:pt x="617" y="27"/>
                  <a:pt x="617" y="27"/>
                </a:cubicBezTo>
                <a:cubicBezTo>
                  <a:pt x="665" y="0"/>
                  <a:pt x="743" y="0"/>
                  <a:pt x="790" y="27"/>
                </a:cubicBezTo>
                <a:cubicBezTo>
                  <a:pt x="1320" y="333"/>
                  <a:pt x="1320" y="333"/>
                  <a:pt x="1320" y="333"/>
                </a:cubicBezTo>
                <a:cubicBezTo>
                  <a:pt x="1368" y="361"/>
                  <a:pt x="1407" y="428"/>
                  <a:pt x="1407" y="483"/>
                </a:cubicBezTo>
                <a:cubicBezTo>
                  <a:pt x="1407" y="1095"/>
                  <a:pt x="1407" y="1095"/>
                  <a:pt x="1407" y="1095"/>
                </a:cubicBezTo>
                <a:cubicBezTo>
                  <a:pt x="1407" y="1150"/>
                  <a:pt x="1368" y="1218"/>
                  <a:pt x="1320" y="1245"/>
                </a:cubicBezTo>
                <a:lnTo>
                  <a:pt x="790" y="1551"/>
                </a:lnTo>
                <a:close/>
              </a:path>
            </a:pathLst>
          </a:custGeom>
          <a:solidFill>
            <a:srgbClr val="36A8E2"/>
          </a:solidFill>
          <a:ln>
            <a:noFill/>
          </a:ln>
          <a:effectLst>
            <a:outerShdw blurRad="368300" dist="317500" dir="5400000" algn="t" rotWithShape="0">
              <a:prstClr val="black">
                <a:alpha val="6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421C56-8045-458A-830E-910200F4F96D}"/>
              </a:ext>
            </a:extLst>
          </p:cNvPr>
          <p:cNvSpPr txBox="1"/>
          <p:nvPr/>
        </p:nvSpPr>
        <p:spPr>
          <a:xfrm>
            <a:off x="6562053" y="2367109"/>
            <a:ext cx="441133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3600" spc="-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DFS </a:t>
            </a:r>
            <a:r>
              <a:rPr lang="ko-KR" altLang="en-US" sz="3600" spc="-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예제</a:t>
            </a:r>
            <a:endParaRPr lang="en-US" altLang="ko-KR" sz="3600" spc="-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8710F4-C349-4F14-93AA-65928D51DE22}"/>
              </a:ext>
            </a:extLst>
          </p:cNvPr>
          <p:cNvSpPr txBox="1"/>
          <p:nvPr/>
        </p:nvSpPr>
        <p:spPr>
          <a:xfrm>
            <a:off x="7382055" y="3750230"/>
            <a:ext cx="3918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교재 </a:t>
            </a:r>
            <a:r>
              <a:rPr lang="en-US" altLang="ko-KR" sz="24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p. 149 </a:t>
            </a:r>
            <a:r>
              <a:rPr lang="ko-KR" altLang="en-US" sz="24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참고</a:t>
            </a:r>
            <a:endParaRPr lang="en-US" altLang="ko-KR" sz="2400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400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DC5384C-F42A-4993-8F26-0819B9FFACE8}"/>
              </a:ext>
            </a:extLst>
          </p:cNvPr>
          <p:cNvCxnSpPr>
            <a:cxnSpLocks/>
          </p:cNvCxnSpPr>
          <p:nvPr/>
        </p:nvCxnSpPr>
        <p:spPr>
          <a:xfrm>
            <a:off x="8649923" y="2986942"/>
            <a:ext cx="23559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939BB614-880B-43A0-A4F5-B7431B57BF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34174" y="1579417"/>
            <a:ext cx="467094" cy="46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15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F8811BC-4AB8-4E92-93A6-6F84E300F051}"/>
              </a:ext>
            </a:extLst>
          </p:cNvPr>
          <p:cNvSpPr/>
          <p:nvPr/>
        </p:nvSpPr>
        <p:spPr>
          <a:xfrm>
            <a:off x="896943" y="348884"/>
            <a:ext cx="10488705" cy="4918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97D223-B4DC-49DF-84C7-16CEF1CA5C71}"/>
              </a:ext>
            </a:extLst>
          </p:cNvPr>
          <p:cNvSpPr txBox="1"/>
          <p:nvPr/>
        </p:nvSpPr>
        <p:spPr>
          <a:xfrm>
            <a:off x="876473" y="475748"/>
            <a:ext cx="1714327" cy="3016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700" b="1" spc="-30" dirty="0">
                <a:solidFill>
                  <a:srgbClr val="36A8E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DFS </a:t>
            </a:r>
            <a:r>
              <a:rPr lang="ko-KR" altLang="en-US" sz="1700" b="1" spc="-30" dirty="0">
                <a:solidFill>
                  <a:srgbClr val="36A8E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예제 문제</a:t>
            </a:r>
            <a:endParaRPr lang="ko-KR" altLang="en-US" sz="1700" spc="-30" dirty="0">
              <a:solidFill>
                <a:srgbClr val="36A8E2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EFE42E5-E5A1-4342-947B-AE72458EB307}"/>
              </a:ext>
            </a:extLst>
          </p:cNvPr>
          <p:cNvCxnSpPr>
            <a:cxnSpLocks/>
          </p:cNvCxnSpPr>
          <p:nvPr/>
        </p:nvCxnSpPr>
        <p:spPr>
          <a:xfrm>
            <a:off x="2763871" y="512632"/>
            <a:ext cx="0" cy="161582"/>
          </a:xfrm>
          <a:prstGeom prst="line">
            <a:avLst/>
          </a:prstGeom>
          <a:ln>
            <a:solidFill>
              <a:srgbClr val="17A2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7F80914-EDC0-4203-BCFC-D6853D358FC1}"/>
              </a:ext>
            </a:extLst>
          </p:cNvPr>
          <p:cNvSpPr/>
          <p:nvPr/>
        </p:nvSpPr>
        <p:spPr>
          <a:xfrm>
            <a:off x="353810" y="414448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Noto Sans" panose="020B0502040504020204" pitchFamily="34" charset="0"/>
                <a:ea typeface="에스코어 드림 9 Black" panose="020B0A03030302020204" pitchFamily="34" charset="-127"/>
              </a:rPr>
              <a:t>02</a:t>
            </a:r>
            <a:endParaRPr lang="ko-KR" altLang="en-US" sz="2000" dirty="0">
              <a:latin typeface="Noto Sans" panose="020B0502040504020204" pitchFamily="34" charset="0"/>
              <a:ea typeface="Noto Sans CJK KR Medium" panose="020B06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4432E-8868-4DDA-AD44-8F73DECAE4DC}"/>
              </a:ext>
            </a:extLst>
          </p:cNvPr>
          <p:cNvSpPr txBox="1"/>
          <p:nvPr/>
        </p:nvSpPr>
        <p:spPr>
          <a:xfrm>
            <a:off x="2848034" y="434277"/>
            <a:ext cx="2716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교재 </a:t>
            </a:r>
            <a:r>
              <a:rPr lang="en-US" altLang="ko-KR" dirty="0"/>
              <a:t>p. 149 </a:t>
            </a:r>
            <a:r>
              <a:rPr lang="ko-KR" altLang="en-US" dirty="0"/>
              <a:t>참고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CE3894-92AF-4BA1-89D7-C83299230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62" y="1272682"/>
            <a:ext cx="9116761" cy="469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51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503</Words>
  <Application>Microsoft Office PowerPoint</Application>
  <PresentationFormat>와이드스크린</PresentationFormat>
  <Paragraphs>146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Noto Sans</vt:lpstr>
      <vt:lpstr>Noto Sans CJK KR Black</vt:lpstr>
      <vt:lpstr>Noto Sans CJK KR Bold</vt:lpstr>
      <vt:lpstr>Noto Sans CJK KR Light</vt:lpstr>
      <vt:lpstr>Noto Sans CJK KR Medium</vt:lpstr>
      <vt:lpstr>Noto Sans CJK KR Regular</vt:lpstr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보근</dc:creator>
  <cp:lastModifiedBy>박 보근</cp:lastModifiedBy>
  <cp:revision>5</cp:revision>
  <dcterms:created xsi:type="dcterms:W3CDTF">2021-05-16T09:34:04Z</dcterms:created>
  <dcterms:modified xsi:type="dcterms:W3CDTF">2021-05-16T13:17:34Z</dcterms:modified>
</cp:coreProperties>
</file>